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72" r:id="rId4"/>
    <p:sldId id="273" r:id="rId5"/>
    <p:sldId id="274" r:id="rId6"/>
    <p:sldId id="275" r:id="rId7"/>
    <p:sldId id="276" r:id="rId8"/>
    <p:sldId id="277" r:id="rId9"/>
    <p:sldId id="278" r:id="rId10"/>
    <p:sldId id="279" r:id="rId11"/>
    <p:sldId id="280" r:id="rId12"/>
    <p:sldId id="281" r:id="rId13"/>
    <p:sldId id="286" r:id="rId14"/>
    <p:sldId id="285" r:id="rId15"/>
    <p:sldId id="282" r:id="rId16"/>
    <p:sldId id="283" r:id="rId17"/>
    <p:sldId id="284" r:id="rId18"/>
  </p:sldIdLst>
  <p:sldSz cx="8636000" cy="6477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4926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1pPr>
    <a:lvl2pPr marL="0" marR="0" indent="457200" algn="l" defTabSz="44926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2pPr>
    <a:lvl3pPr marL="0" marR="0" indent="914400" algn="l" defTabSz="44926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3pPr>
    <a:lvl4pPr marL="0" marR="0" indent="1371600" algn="l" defTabSz="44926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4pPr>
    <a:lvl5pPr marL="0" marR="0" indent="1828800" algn="l" defTabSz="44926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5pPr>
    <a:lvl6pPr marL="0" marR="0" indent="2286000" algn="l" defTabSz="44926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6pPr>
    <a:lvl7pPr marL="0" marR="0" indent="2743200" algn="l" defTabSz="44926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7pPr>
    <a:lvl8pPr marL="0" marR="0" indent="3200400" algn="l" defTabSz="44926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8pPr>
    <a:lvl9pPr marL="0" marR="0" indent="3657600" algn="l" defTabSz="44926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AAC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CAECDD"/>
          </a:solidFill>
        </a:fill>
      </a:tcStyle>
    </a:wholeTbl>
    <a:band2H>
      <a:tcTxStyle/>
      <a:tcStyle>
        <a:tcBdr/>
        <a:fill>
          <a:solidFill>
            <a:srgbClr val="E6F6E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wholeTbl>
    <a:band2H>
      <a:tcTxStyle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CCCCE6"/>
          </a:solidFill>
        </a:fill>
      </a:tcStyle>
    </a:wholeTbl>
    <a:band2H>
      <a:tcTxStyle/>
      <a:tcStyle>
        <a:tcBdr/>
        <a:fill>
          <a:solidFill>
            <a:srgbClr val="E7E7F3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chemeClr val="accent3">
          <a:lumOff val="44000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chemeClr val="accent3">
          <a:lumOff val="44000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0623" autoAdjust="0"/>
  </p:normalViewPr>
  <p:slideViewPr>
    <p:cSldViewPr snapToGrid="0">
      <p:cViewPr>
        <p:scale>
          <a:sx n="75" d="100"/>
          <a:sy n="75" d="100"/>
        </p:scale>
        <p:origin x="630" y="20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jpeg>
</file>

<file path=ppt/media/image12.png>
</file>

<file path=ppt/media/image2.pn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34" name="Shape 23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49262" latinLnBrk="0">
      <a:spcBef>
        <a:spcPts val="400"/>
      </a:spcBef>
      <a:defRPr sz="1200">
        <a:latin typeface="+mj-lt"/>
        <a:ea typeface="+mj-ea"/>
        <a:cs typeface="+mj-cs"/>
        <a:sym typeface="Times New Roman"/>
      </a:defRPr>
    </a:lvl1pPr>
    <a:lvl2pPr indent="228600" defTabSz="449262" latinLnBrk="0">
      <a:spcBef>
        <a:spcPts val="400"/>
      </a:spcBef>
      <a:defRPr sz="1200">
        <a:latin typeface="+mj-lt"/>
        <a:ea typeface="+mj-ea"/>
        <a:cs typeface="+mj-cs"/>
        <a:sym typeface="Times New Roman"/>
      </a:defRPr>
    </a:lvl2pPr>
    <a:lvl3pPr indent="457200" defTabSz="449262" latinLnBrk="0">
      <a:spcBef>
        <a:spcPts val="400"/>
      </a:spcBef>
      <a:defRPr sz="1200">
        <a:latin typeface="+mj-lt"/>
        <a:ea typeface="+mj-ea"/>
        <a:cs typeface="+mj-cs"/>
        <a:sym typeface="Times New Roman"/>
      </a:defRPr>
    </a:lvl3pPr>
    <a:lvl4pPr indent="685800" defTabSz="449262" latinLnBrk="0">
      <a:spcBef>
        <a:spcPts val="400"/>
      </a:spcBef>
      <a:defRPr sz="1200">
        <a:latin typeface="+mj-lt"/>
        <a:ea typeface="+mj-ea"/>
        <a:cs typeface="+mj-cs"/>
        <a:sym typeface="Times New Roman"/>
      </a:defRPr>
    </a:lvl4pPr>
    <a:lvl5pPr indent="914400" defTabSz="449262" latinLnBrk="0">
      <a:spcBef>
        <a:spcPts val="400"/>
      </a:spcBef>
      <a:defRPr sz="1200">
        <a:latin typeface="+mj-lt"/>
        <a:ea typeface="+mj-ea"/>
        <a:cs typeface="+mj-cs"/>
        <a:sym typeface="Times New Roman"/>
      </a:defRPr>
    </a:lvl5pPr>
    <a:lvl6pPr indent="1143000" defTabSz="449262" latinLnBrk="0">
      <a:spcBef>
        <a:spcPts val="400"/>
      </a:spcBef>
      <a:defRPr sz="1200">
        <a:latin typeface="+mj-lt"/>
        <a:ea typeface="+mj-ea"/>
        <a:cs typeface="+mj-cs"/>
        <a:sym typeface="Times New Roman"/>
      </a:defRPr>
    </a:lvl6pPr>
    <a:lvl7pPr indent="1371600" defTabSz="449262" latinLnBrk="0">
      <a:spcBef>
        <a:spcPts val="400"/>
      </a:spcBef>
      <a:defRPr sz="1200">
        <a:latin typeface="+mj-lt"/>
        <a:ea typeface="+mj-ea"/>
        <a:cs typeface="+mj-cs"/>
        <a:sym typeface="Times New Roman"/>
      </a:defRPr>
    </a:lvl7pPr>
    <a:lvl8pPr indent="1600200" defTabSz="449262" latinLnBrk="0">
      <a:spcBef>
        <a:spcPts val="400"/>
      </a:spcBef>
      <a:defRPr sz="1200">
        <a:latin typeface="+mj-lt"/>
        <a:ea typeface="+mj-ea"/>
        <a:cs typeface="+mj-cs"/>
        <a:sym typeface="Times New Roman"/>
      </a:defRPr>
    </a:lvl8pPr>
    <a:lvl9pPr indent="1828800" defTabSz="449262" latinLnBrk="0">
      <a:spcBef>
        <a:spcPts val="400"/>
      </a:spcBef>
      <a:defRPr sz="1200">
        <a:latin typeface="+mj-lt"/>
        <a:ea typeface="+mj-ea"/>
        <a:cs typeface="+mj-cs"/>
        <a:sym typeface="Times New Roman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de.wikipedia.org/wiki/Aaron_Hernandez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brainblogger.com/2018/03/14/creatine-and-the-brain/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42950" lvl="1" indent="-285750">
              <a:buClr>
                <a:srgbClr val="000000"/>
              </a:buClr>
              <a:buSzPct val="100000"/>
              <a:buChar char="•"/>
            </a:pPr>
            <a:r>
              <a:rPr lang="de-DE" dirty="0"/>
              <a:t>Ventrikel vergrößert, weil sich bei CTE periventrikulär und </a:t>
            </a:r>
            <a:r>
              <a:rPr lang="de-DE" dirty="0" err="1"/>
              <a:t>perivaskular</a:t>
            </a:r>
            <a:r>
              <a:rPr lang="de-DE" dirty="0"/>
              <a:t> Atrophien bilden (und zwar auch durch Tau-Fibrillen, aber etwas anders als bei AD, siehe Sitzung 11)</a:t>
            </a:r>
          </a:p>
          <a:p>
            <a:endParaRPr lang="de-DE" dirty="0"/>
          </a:p>
          <a:p>
            <a:r>
              <a:rPr lang="de-DE" dirty="0"/>
              <a:t>—&gt; Fallbeispiel Aaron Hernandez: </a:t>
            </a:r>
            <a:r>
              <a:rPr lang="de-DE" u="sng" dirty="0">
                <a:solidFill>
                  <a:srgbClr val="CCCCFF"/>
                </a:solidFill>
                <a:uFill>
                  <a:solidFill>
                    <a:srgbClr val="CCCCFF"/>
                  </a:solidFill>
                </a:uFill>
                <a:hlinkClick r:id="rId3"/>
              </a:rPr>
              <a:t>https://de.wikipedia.org/wiki/Aaron_Hernandez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0048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Broca: Sprachproduktion, quasi der motorische Teil des Sprechens. Bei einer Broca-Aphasie spricht man in kurzen, Telegrammartigen Sätzen, die jedoch nach wie vor Sinn ergeben. Sie verstehen auch weiterhin, was andere Menschen sagen. Das Broca-Areal liegt auf der Seite der dominanten Hand (tendenzielle eher links: also bei Rechtshändern mehr oder weniger immer links, bei Linkshändern manchmal links, eher rechts)</a:t>
            </a:r>
          </a:p>
          <a:p>
            <a:endParaRPr lang="de-DE" dirty="0"/>
          </a:p>
          <a:p>
            <a:r>
              <a:rPr lang="de-DE" dirty="0"/>
              <a:t>Wernicke: Sprachverständnis. Bei einer Wernicke-Aphasie spricht man scheinbar normal weiter, aber das Gesprochene ergibt Inhaltlich keinen Sinn mehr und man versteht auch nicht mehr das, was andere sagen. Das Wernicke-Areal liegt ebenfalls auf der dominanten Hemisphäre. </a:t>
            </a:r>
          </a:p>
          <a:p>
            <a:endParaRPr lang="de-DE" dirty="0"/>
          </a:p>
          <a:p>
            <a:r>
              <a:rPr lang="de-DE" dirty="0"/>
              <a:t>Globale Aphasie: Beides zusammen, Sprachproduktion und Verständnis stark gestört</a:t>
            </a:r>
          </a:p>
          <a:p>
            <a:r>
              <a:rPr lang="de-DE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Broca </a:t>
            </a:r>
            <a:r>
              <a:rPr lang="de-DE" b="0" i="0" dirty="0" err="1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Aphasia</a:t>
            </a:r>
            <a:r>
              <a:rPr lang="de-DE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: teilweisen Verlust der Sprachproduktion bei meist weitgehend erhaltenem Sprachverständnis führt.</a:t>
            </a:r>
            <a:endParaRPr lang="de-DE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13120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dirty="0"/>
              <a:t>2. </a:t>
            </a:r>
            <a:r>
              <a:rPr lang="en-GB" sz="1800" b="0" i="0" u="none" strike="noStrike" baseline="0" dirty="0">
                <a:latin typeface="Times-Roman"/>
              </a:rPr>
              <a:t>there was activity near Broca’s region when the controls read pseudowords relative to the detection task</a:t>
            </a:r>
          </a:p>
          <a:p>
            <a:pPr algn="l"/>
            <a:r>
              <a:rPr lang="en-GB" sz="1800" b="0" i="0" u="none" strike="noStrike" baseline="0" dirty="0">
                <a:latin typeface="Times-Roman"/>
              </a:rPr>
              <a:t>3. his recovered language abilities are the product of right hemisphere processing enabled either through homologous area adaptation or compensatory masquerade</a:t>
            </a:r>
          </a:p>
          <a:p>
            <a:pPr algn="l"/>
            <a:r>
              <a:rPr lang="en-GB" i="1" dirty="0"/>
              <a:t>Compensatory masquerade refers to the phenomenon by which a cognitive process appears to be normal or recovered due to a shift in processing to an atypical strategy.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4879321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NAA = N-</a:t>
            </a:r>
            <a:r>
              <a:rPr lang="de-DE" dirty="0" err="1"/>
              <a:t>Acetylaspartat</a:t>
            </a:r>
            <a:r>
              <a:rPr lang="de-DE" dirty="0"/>
              <a:t> = wichtiger Stoff für die Synthese von Lipiden und Myelin; Ist reduziert bei neurodegenerativen Erkrankungen wie Alzheimer oder bei Schlaganfällen im zerstörten Gewebe</a:t>
            </a:r>
          </a:p>
          <a:p>
            <a:endParaRPr lang="de-DE" dirty="0"/>
          </a:p>
          <a:p>
            <a:r>
              <a:rPr lang="de-DE" dirty="0"/>
              <a:t>Cho = </a:t>
            </a:r>
            <a:r>
              <a:rPr lang="de-DE" dirty="0" err="1"/>
              <a:t>Cholin</a:t>
            </a:r>
            <a:r>
              <a:rPr lang="de-DE" dirty="0"/>
              <a:t> = Wichtig für die Synthese von Acetylcholin und für die Regeneration der Zellmembranen</a:t>
            </a:r>
          </a:p>
          <a:p>
            <a:endParaRPr lang="de-DE" dirty="0"/>
          </a:p>
          <a:p>
            <a:r>
              <a:rPr lang="de-DE" dirty="0" err="1"/>
              <a:t>Cr</a:t>
            </a:r>
            <a:r>
              <a:rPr lang="de-DE" dirty="0"/>
              <a:t> = </a:t>
            </a:r>
            <a:r>
              <a:rPr lang="de-DE" dirty="0" err="1"/>
              <a:t>Creatin</a:t>
            </a:r>
            <a:r>
              <a:rPr lang="de-DE" dirty="0"/>
              <a:t> = wichtig für die Energiezufuhr, bildet ATP ohne Sauerstoff bilden. Bei ischämischem Schlaganfall kann es vor Gewebeschädigungen schützen. Bodybuilder nehmen es auch, weil es angeblich den Muskelaufbau fördern soll.</a:t>
            </a:r>
          </a:p>
          <a:p>
            <a:r>
              <a:rPr lang="de-DE" dirty="0"/>
              <a:t>—&gt; </a:t>
            </a:r>
            <a:r>
              <a:rPr lang="de-DE" u="sng" dirty="0">
                <a:solidFill>
                  <a:srgbClr val="CCCCFF"/>
                </a:solidFill>
                <a:uFill>
                  <a:solidFill>
                    <a:srgbClr val="CCCCFF"/>
                  </a:solidFill>
                </a:uFill>
                <a:hlinkClick r:id="rId3"/>
              </a:rPr>
              <a:t>http://www.brainblogger.com/2018/03/14/creatine-and-the-brain/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68233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E40E06B-49C8-4375-A726-D02F897FD7D6}"/>
              </a:ext>
            </a:extLst>
          </p:cNvPr>
          <p:cNvSpPr/>
          <p:nvPr userDrawn="1"/>
        </p:nvSpPr>
        <p:spPr>
          <a:xfrm>
            <a:off x="0" y="638175"/>
            <a:ext cx="8636000" cy="265711"/>
          </a:xfrm>
          <a:prstGeom prst="rect">
            <a:avLst/>
          </a:prstGeom>
          <a:solidFill>
            <a:srgbClr val="6AACDA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noAutofit/>
          </a:bodyPr>
          <a:lstStyle/>
          <a:p>
            <a:pPr marL="0" marR="0" indent="0" algn="l" defTabSz="44926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" name="Bild 3" descr="Bild 3">
            <a:extLst>
              <a:ext uri="{FF2B5EF4-FFF2-40B4-BE49-F238E27FC236}">
                <a16:creationId xmlns:a16="http://schemas.microsoft.com/office/drawing/2014/main" id="{2370FBA3-EC39-4CEF-8DF6-C856A4CF7B0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2651" y="1297423"/>
            <a:ext cx="6990697" cy="4652303"/>
          </a:xfrm>
          <a:prstGeom prst="rect">
            <a:avLst/>
          </a:prstGeom>
          <a:ln w="12700">
            <a:miter lim="400000"/>
          </a:ln>
        </p:spPr>
      </p:pic>
      <p:pic>
        <p:nvPicPr>
          <p:cNvPr id="22" name="Picture 2">
            <a:extLst>
              <a:ext uri="{FF2B5EF4-FFF2-40B4-BE49-F238E27FC236}">
                <a16:creationId xmlns:a16="http://schemas.microsoft.com/office/drawing/2014/main" id="{610472E3-00E9-466C-9BC2-F9D2E440598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1939" y="102535"/>
            <a:ext cx="1602701" cy="801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Psy_B_7-2: funktionelle Neuroanatomie, Merle Schuckart (schuckart@psychologie.uni-kiel.de), WiSe 2021/2022">
            <a:extLst>
              <a:ext uri="{FF2B5EF4-FFF2-40B4-BE49-F238E27FC236}">
                <a16:creationId xmlns:a16="http://schemas.microsoft.com/office/drawing/2014/main" id="{60C269E3-D784-4B22-AD66-1B25C2145DB5}"/>
              </a:ext>
            </a:extLst>
          </p:cNvPr>
          <p:cNvSpPr txBox="1"/>
          <p:nvPr userDrawn="1"/>
        </p:nvSpPr>
        <p:spPr>
          <a:xfrm>
            <a:off x="0" y="6211288"/>
            <a:ext cx="8636000" cy="265712"/>
          </a:xfrm>
          <a:prstGeom prst="rect">
            <a:avLst/>
          </a:prstGeom>
          <a:solidFill>
            <a:srgbClr val="6AACDA"/>
          </a:solidFill>
          <a:ln w="12700">
            <a:noFill/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 anchor="ctr">
            <a:noAutofit/>
          </a:bodyPr>
          <a:lstStyle>
            <a:lvl1pPr algn="ctr">
              <a:defRPr sz="1000">
                <a:solidFill>
                  <a:schemeClr val="accent3">
                    <a:lumOff val="44000"/>
                  </a:schemeClr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r>
              <a:rPr dirty="0">
                <a:latin typeface="Roboto Light" panose="02000000000000000000" pitchFamily="2" charset="0"/>
                <a:ea typeface="Roboto Light" panose="02000000000000000000" pitchFamily="2" charset="0"/>
              </a:rPr>
              <a:t>Psy_B_7-2: </a:t>
            </a:r>
            <a:r>
              <a:rPr dirty="0" err="1">
                <a:latin typeface="Roboto Light" panose="02000000000000000000" pitchFamily="2" charset="0"/>
                <a:ea typeface="Roboto Light" panose="02000000000000000000" pitchFamily="2" charset="0"/>
              </a:rPr>
              <a:t>funktionelle</a:t>
            </a:r>
            <a:r>
              <a:rPr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dirty="0" err="1">
                <a:latin typeface="Roboto Light" panose="02000000000000000000" pitchFamily="2" charset="0"/>
                <a:ea typeface="Roboto Light" panose="02000000000000000000" pitchFamily="2" charset="0"/>
              </a:rPr>
              <a:t>Neuroanatomie</a:t>
            </a:r>
            <a:r>
              <a:rPr dirty="0">
                <a:latin typeface="Roboto Light" panose="02000000000000000000" pitchFamily="2" charset="0"/>
                <a:ea typeface="Roboto Light" panose="02000000000000000000" pitchFamily="2" charset="0"/>
              </a:rPr>
              <a:t>, </a:t>
            </a:r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Julius Welzel </a:t>
            </a:r>
            <a:r>
              <a:rPr dirty="0">
                <a:latin typeface="Roboto Light" panose="02000000000000000000" pitchFamily="2" charset="0"/>
                <a:ea typeface="Roboto Light" panose="02000000000000000000" pitchFamily="2" charset="0"/>
              </a:rPr>
              <a:t>(</a:t>
            </a:r>
            <a:r>
              <a:rPr lang="de-DE" dirty="0" err="1">
                <a:latin typeface="Roboto Light" panose="02000000000000000000" pitchFamily="2" charset="0"/>
                <a:ea typeface="Roboto Light" panose="02000000000000000000" pitchFamily="2" charset="0"/>
              </a:rPr>
              <a:t>j.welzel@neurologie</a:t>
            </a:r>
            <a:r>
              <a:rPr dirty="0">
                <a:latin typeface="Roboto Light" panose="02000000000000000000" pitchFamily="2" charset="0"/>
                <a:ea typeface="Roboto Light" panose="02000000000000000000" pitchFamily="2" charset="0"/>
              </a:rPr>
              <a:t>.uni-kiel.de), </a:t>
            </a:r>
            <a:r>
              <a:rPr lang="de-DE" dirty="0" err="1">
                <a:latin typeface="Roboto Light" panose="02000000000000000000" pitchFamily="2" charset="0"/>
                <a:ea typeface="Roboto Light" panose="02000000000000000000" pitchFamily="2" charset="0"/>
              </a:rPr>
              <a:t>SoSe</a:t>
            </a:r>
            <a:r>
              <a:rPr dirty="0"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de-DE" dirty="0">
                <a:latin typeface="Roboto Light" panose="02000000000000000000" pitchFamily="2" charset="0"/>
                <a:ea typeface="Roboto Light" panose="02000000000000000000" pitchFamily="2" charset="0"/>
              </a:rPr>
              <a:t>2022</a:t>
            </a:r>
            <a:endParaRPr dirty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Rectangle 1"/>
          <p:cNvSpPr/>
          <p:nvPr/>
        </p:nvSpPr>
        <p:spPr>
          <a:xfrm>
            <a:off x="-1" y="0"/>
            <a:ext cx="8640765" cy="1152525"/>
          </a:xfrm>
          <a:prstGeom prst="rect">
            <a:avLst/>
          </a:prstGeom>
          <a:solidFill>
            <a:srgbClr val="6AACDA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</a:defRPr>
            </a:pPr>
            <a:endParaRPr/>
          </a:p>
        </p:txBody>
      </p:sp>
      <p:grpSp>
        <p:nvGrpSpPr>
          <p:cNvPr id="125" name="Group 3"/>
          <p:cNvGrpSpPr/>
          <p:nvPr/>
        </p:nvGrpSpPr>
        <p:grpSpPr>
          <a:xfrm>
            <a:off x="6189662" y="179387"/>
            <a:ext cx="2265175" cy="753875"/>
            <a:chOff x="0" y="0"/>
            <a:chExt cx="2265173" cy="753873"/>
          </a:xfrm>
        </p:grpSpPr>
        <p:grpSp>
          <p:nvGrpSpPr>
            <p:cNvPr id="122" name="Group 4"/>
            <p:cNvGrpSpPr/>
            <p:nvPr/>
          </p:nvGrpSpPr>
          <p:grpSpPr>
            <a:xfrm>
              <a:off x="0" y="0"/>
              <a:ext cx="1131699" cy="379225"/>
              <a:chOff x="0" y="0"/>
              <a:chExt cx="1131698" cy="379224"/>
            </a:xfrm>
          </p:grpSpPr>
          <p:sp>
            <p:nvSpPr>
              <p:cNvPr id="116" name="Freeform 5"/>
              <p:cNvSpPr/>
              <p:nvPr/>
            </p:nvSpPr>
            <p:spPr>
              <a:xfrm>
                <a:off x="0" y="0"/>
                <a:ext cx="1131699" cy="379225"/>
              </a:xfrm>
              <a:prstGeom prst="rect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chemeClr val="accent3">
                        <a:lumOff val="44000"/>
                      </a:schemeClr>
                    </a:solidFill>
                  </a:defRPr>
                </a:pPr>
                <a:endParaRPr/>
              </a:p>
            </p:txBody>
          </p:sp>
          <p:sp>
            <p:nvSpPr>
              <p:cNvPr id="117" name="Freeform 6"/>
              <p:cNvSpPr/>
              <p:nvPr/>
            </p:nvSpPr>
            <p:spPr>
              <a:xfrm>
                <a:off x="749221" y="0"/>
                <a:ext cx="12701" cy="269688"/>
              </a:xfrm>
              <a:prstGeom prst="rect">
                <a:avLst/>
              </a:prstGeom>
              <a:solidFill>
                <a:schemeClr val="accent3">
                  <a:lumOff val="44000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chemeClr val="accent3">
                        <a:lumOff val="44000"/>
                      </a:schemeClr>
                    </a:solidFill>
                  </a:defRPr>
                </a:pPr>
                <a:endParaRPr/>
              </a:p>
            </p:txBody>
          </p:sp>
          <p:sp>
            <p:nvSpPr>
              <p:cNvPr id="118" name="Freeform 7"/>
              <p:cNvSpPr/>
              <p:nvPr/>
            </p:nvSpPr>
            <p:spPr>
              <a:xfrm>
                <a:off x="369808" y="104774"/>
                <a:ext cx="12701" cy="272864"/>
              </a:xfrm>
              <a:prstGeom prst="rect">
                <a:avLst/>
              </a:prstGeom>
              <a:solidFill>
                <a:schemeClr val="accent3">
                  <a:lumOff val="44000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chemeClr val="accent3">
                        <a:lumOff val="44000"/>
                      </a:schemeClr>
                    </a:solidFill>
                  </a:defRPr>
                </a:pPr>
                <a:endParaRPr/>
              </a:p>
            </p:txBody>
          </p:sp>
          <p:sp>
            <p:nvSpPr>
              <p:cNvPr id="119" name="Freeform 8"/>
              <p:cNvSpPr/>
              <p:nvPr/>
            </p:nvSpPr>
            <p:spPr>
              <a:xfrm>
                <a:off x="111124" y="103187"/>
                <a:ext cx="150629" cy="16808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950" y="21600"/>
                    </a:moveTo>
                    <a:cubicBezTo>
                      <a:pt x="4944" y="21600"/>
                      <a:pt x="0" y="17189"/>
                      <a:pt x="0" y="10740"/>
                    </a:cubicBezTo>
                    <a:cubicBezTo>
                      <a:pt x="0" y="4555"/>
                      <a:pt x="5235" y="0"/>
                      <a:pt x="11897" y="0"/>
                    </a:cubicBezTo>
                    <a:cubicBezTo>
                      <a:pt x="15176" y="0"/>
                      <a:pt x="18612" y="695"/>
                      <a:pt x="20754" y="3332"/>
                    </a:cubicBezTo>
                    <a:lnTo>
                      <a:pt x="17502" y="6257"/>
                    </a:lnTo>
                    <a:cubicBezTo>
                      <a:pt x="16630" y="5010"/>
                      <a:pt x="14515" y="4123"/>
                      <a:pt x="11950" y="4123"/>
                    </a:cubicBezTo>
                    <a:cubicBezTo>
                      <a:pt x="8354" y="4123"/>
                      <a:pt x="5155" y="6665"/>
                      <a:pt x="5155" y="10740"/>
                    </a:cubicBezTo>
                    <a:cubicBezTo>
                      <a:pt x="5155" y="14576"/>
                      <a:pt x="7826" y="17549"/>
                      <a:pt x="12188" y="17549"/>
                    </a:cubicBezTo>
                    <a:cubicBezTo>
                      <a:pt x="13457" y="17549"/>
                      <a:pt x="16339" y="17309"/>
                      <a:pt x="18057" y="14480"/>
                    </a:cubicBezTo>
                    <a:lnTo>
                      <a:pt x="21600" y="16877"/>
                    </a:lnTo>
                    <a:cubicBezTo>
                      <a:pt x="18956" y="20737"/>
                      <a:pt x="15070" y="21600"/>
                      <a:pt x="11950" y="21600"/>
                    </a:cubicBezTo>
                  </a:path>
                </a:pathLst>
              </a:custGeom>
              <a:solidFill>
                <a:schemeClr val="accent3">
                  <a:lumOff val="44000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chemeClr val="accent3">
                        <a:lumOff val="44000"/>
                      </a:schemeClr>
                    </a:solidFill>
                  </a:defRPr>
                </a:pPr>
                <a:endParaRPr/>
              </a:p>
            </p:txBody>
          </p:sp>
          <p:sp>
            <p:nvSpPr>
              <p:cNvPr id="120" name="Freeform 9"/>
              <p:cNvSpPr/>
              <p:nvPr/>
            </p:nvSpPr>
            <p:spPr>
              <a:xfrm>
                <a:off x="877887" y="107949"/>
                <a:ext cx="131579" cy="16332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906" y="21600"/>
                    </a:moveTo>
                    <a:cubicBezTo>
                      <a:pt x="3181" y="21600"/>
                      <a:pt x="0" y="17724"/>
                      <a:pt x="0" y="12886"/>
                    </a:cubicBezTo>
                    <a:lnTo>
                      <a:pt x="0" y="0"/>
                    </a:lnTo>
                    <a:lnTo>
                      <a:pt x="5938" y="0"/>
                    </a:lnTo>
                    <a:lnTo>
                      <a:pt x="5938" y="12516"/>
                    </a:lnTo>
                    <a:cubicBezTo>
                      <a:pt x="5938" y="15824"/>
                      <a:pt x="7362" y="17305"/>
                      <a:pt x="10967" y="17305"/>
                    </a:cubicBezTo>
                    <a:cubicBezTo>
                      <a:pt x="14511" y="17305"/>
                      <a:pt x="15662" y="15774"/>
                      <a:pt x="15662" y="12516"/>
                    </a:cubicBezTo>
                    <a:lnTo>
                      <a:pt x="15662" y="0"/>
                    </a:lnTo>
                    <a:lnTo>
                      <a:pt x="21600" y="0"/>
                    </a:lnTo>
                    <a:lnTo>
                      <a:pt x="21600" y="12886"/>
                    </a:lnTo>
                    <a:cubicBezTo>
                      <a:pt x="21600" y="17453"/>
                      <a:pt x="18692" y="21600"/>
                      <a:pt x="10906" y="21600"/>
                    </a:cubicBezTo>
                  </a:path>
                </a:pathLst>
              </a:custGeom>
              <a:solidFill>
                <a:schemeClr val="accent3">
                  <a:lumOff val="44000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chemeClr val="accent3">
                        <a:lumOff val="44000"/>
                      </a:schemeClr>
                    </a:solidFill>
                  </a:defRPr>
                </a:pPr>
                <a:endParaRPr/>
              </a:p>
            </p:txBody>
          </p:sp>
          <p:sp>
            <p:nvSpPr>
              <p:cNvPr id="121" name="Freeform 10"/>
              <p:cNvSpPr/>
              <p:nvPr/>
            </p:nvSpPr>
            <p:spPr>
              <a:xfrm>
                <a:off x="485774" y="98424"/>
                <a:ext cx="160153" cy="16967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369" y="21600"/>
                    </a:moveTo>
                    <a:lnTo>
                      <a:pt x="14116" y="16889"/>
                    </a:lnTo>
                    <a:lnTo>
                      <a:pt x="7484" y="16889"/>
                    </a:lnTo>
                    <a:lnTo>
                      <a:pt x="5231" y="21600"/>
                    </a:lnTo>
                    <a:lnTo>
                      <a:pt x="0" y="21600"/>
                    </a:lnTo>
                    <a:lnTo>
                      <a:pt x="10787" y="0"/>
                    </a:lnTo>
                    <a:lnTo>
                      <a:pt x="21600" y="21600"/>
                    </a:lnTo>
                    <a:lnTo>
                      <a:pt x="16369" y="21600"/>
                    </a:lnTo>
                    <a:close/>
                    <a:moveTo>
                      <a:pt x="10787" y="9752"/>
                    </a:moveTo>
                    <a:lnTo>
                      <a:pt x="8885" y="13568"/>
                    </a:lnTo>
                    <a:lnTo>
                      <a:pt x="12715" y="13568"/>
                    </a:lnTo>
                    <a:lnTo>
                      <a:pt x="10787" y="9752"/>
                    </a:lnTo>
                    <a:close/>
                  </a:path>
                </a:pathLst>
              </a:custGeom>
              <a:solidFill>
                <a:schemeClr val="accent3">
                  <a:lumOff val="44000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chemeClr val="accent3">
                        <a:lumOff val="44000"/>
                      </a:schemeClr>
                    </a:solidFill>
                  </a:defRPr>
                </a:pPr>
                <a:endParaRPr/>
              </a:p>
            </p:txBody>
          </p:sp>
        </p:grpSp>
        <p:sp>
          <p:nvSpPr>
            <p:cNvPr id="123" name="Freeform 11"/>
            <p:cNvSpPr/>
            <p:nvPr/>
          </p:nvSpPr>
          <p:spPr>
            <a:xfrm>
              <a:off x="0" y="377824"/>
              <a:ext cx="2265174" cy="376050"/>
            </a:xfrm>
            <a:prstGeom prst="rect">
              <a:avLst/>
            </a:prstGeom>
            <a:solidFill>
              <a:schemeClr val="accent3">
                <a:lumOff val="44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  <a:endParaRPr/>
            </a:p>
          </p:txBody>
        </p:sp>
        <p:sp>
          <p:nvSpPr>
            <p:cNvPr id="124" name="Freeform 12"/>
            <p:cNvSpPr/>
            <p:nvPr/>
          </p:nvSpPr>
          <p:spPr>
            <a:xfrm>
              <a:off x="54163" y="614362"/>
              <a:ext cx="2150686" cy="839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98" h="21600" extrusionOk="0">
                  <a:moveTo>
                    <a:pt x="21598" y="21412"/>
                  </a:moveTo>
                  <a:lnTo>
                    <a:pt x="21598" y="18830"/>
                  </a:lnTo>
                  <a:lnTo>
                    <a:pt x="21543" y="18830"/>
                  </a:lnTo>
                  <a:cubicBezTo>
                    <a:pt x="21494" y="18830"/>
                    <a:pt x="21477" y="18219"/>
                    <a:pt x="21477" y="17092"/>
                  </a:cubicBezTo>
                  <a:lnTo>
                    <a:pt x="21477" y="188"/>
                  </a:lnTo>
                  <a:lnTo>
                    <a:pt x="21355" y="188"/>
                  </a:lnTo>
                  <a:lnTo>
                    <a:pt x="21355" y="17233"/>
                  </a:lnTo>
                  <a:cubicBezTo>
                    <a:pt x="21355" y="19487"/>
                    <a:pt x="21405" y="21412"/>
                    <a:pt x="21522" y="21412"/>
                  </a:cubicBezTo>
                  <a:lnTo>
                    <a:pt x="21598" y="21412"/>
                  </a:lnTo>
                  <a:close/>
                  <a:moveTo>
                    <a:pt x="21056" y="12631"/>
                  </a:moveTo>
                  <a:lnTo>
                    <a:pt x="20781" y="12631"/>
                  </a:lnTo>
                  <a:cubicBezTo>
                    <a:pt x="20783" y="11692"/>
                    <a:pt x="20785" y="11270"/>
                    <a:pt x="20796" y="10565"/>
                  </a:cubicBezTo>
                  <a:cubicBezTo>
                    <a:pt x="20817" y="9438"/>
                    <a:pt x="20861" y="8687"/>
                    <a:pt x="20920" y="8687"/>
                  </a:cubicBezTo>
                  <a:cubicBezTo>
                    <a:pt x="20976" y="8687"/>
                    <a:pt x="21020" y="9438"/>
                    <a:pt x="21039" y="10565"/>
                  </a:cubicBezTo>
                  <a:cubicBezTo>
                    <a:pt x="21050" y="11270"/>
                    <a:pt x="21054" y="11692"/>
                    <a:pt x="21056" y="12631"/>
                  </a:cubicBezTo>
                  <a:close/>
                  <a:moveTo>
                    <a:pt x="21177" y="14744"/>
                  </a:moveTo>
                  <a:lnTo>
                    <a:pt x="21177" y="13430"/>
                  </a:lnTo>
                  <a:cubicBezTo>
                    <a:pt x="21177" y="9110"/>
                    <a:pt x="21083" y="6151"/>
                    <a:pt x="20920" y="6151"/>
                  </a:cubicBezTo>
                  <a:cubicBezTo>
                    <a:pt x="20762" y="6151"/>
                    <a:pt x="20660" y="8969"/>
                    <a:pt x="20660" y="13852"/>
                  </a:cubicBezTo>
                  <a:cubicBezTo>
                    <a:pt x="20660" y="19628"/>
                    <a:pt x="20781" y="21600"/>
                    <a:pt x="20935" y="21600"/>
                  </a:cubicBezTo>
                  <a:cubicBezTo>
                    <a:pt x="21041" y="21600"/>
                    <a:pt x="21100" y="20802"/>
                    <a:pt x="21162" y="19252"/>
                  </a:cubicBezTo>
                  <a:lnTo>
                    <a:pt x="21084" y="17421"/>
                  </a:lnTo>
                  <a:cubicBezTo>
                    <a:pt x="21041" y="18501"/>
                    <a:pt x="21005" y="18970"/>
                    <a:pt x="20937" y="18970"/>
                  </a:cubicBezTo>
                  <a:cubicBezTo>
                    <a:pt x="20836" y="18970"/>
                    <a:pt x="20781" y="17327"/>
                    <a:pt x="20781" y="14744"/>
                  </a:cubicBezTo>
                  <a:lnTo>
                    <a:pt x="21177" y="14744"/>
                  </a:lnTo>
                  <a:close/>
                  <a:moveTo>
                    <a:pt x="20503" y="6292"/>
                  </a:moveTo>
                  <a:lnTo>
                    <a:pt x="20380" y="6292"/>
                  </a:lnTo>
                  <a:lnTo>
                    <a:pt x="20380" y="21412"/>
                  </a:lnTo>
                  <a:lnTo>
                    <a:pt x="20503" y="21412"/>
                  </a:lnTo>
                  <a:lnTo>
                    <a:pt x="20503" y="6292"/>
                  </a:lnTo>
                  <a:close/>
                  <a:moveTo>
                    <a:pt x="20507" y="94"/>
                  </a:moveTo>
                  <a:lnTo>
                    <a:pt x="20376" y="94"/>
                  </a:lnTo>
                  <a:lnTo>
                    <a:pt x="20376" y="3334"/>
                  </a:lnTo>
                  <a:lnTo>
                    <a:pt x="20507" y="3334"/>
                  </a:lnTo>
                  <a:lnTo>
                    <a:pt x="20507" y="94"/>
                  </a:lnTo>
                  <a:close/>
                  <a:moveTo>
                    <a:pt x="20228" y="21412"/>
                  </a:moveTo>
                  <a:lnTo>
                    <a:pt x="19921" y="8499"/>
                  </a:lnTo>
                  <a:lnTo>
                    <a:pt x="20200" y="188"/>
                  </a:lnTo>
                  <a:lnTo>
                    <a:pt x="20040" y="188"/>
                  </a:lnTo>
                  <a:lnTo>
                    <a:pt x="19690" y="10894"/>
                  </a:lnTo>
                  <a:lnTo>
                    <a:pt x="19690" y="188"/>
                  </a:lnTo>
                  <a:lnTo>
                    <a:pt x="19561" y="188"/>
                  </a:lnTo>
                  <a:lnTo>
                    <a:pt x="19561" y="21412"/>
                  </a:lnTo>
                  <a:lnTo>
                    <a:pt x="19690" y="21412"/>
                  </a:lnTo>
                  <a:lnTo>
                    <a:pt x="19690" y="15261"/>
                  </a:lnTo>
                  <a:lnTo>
                    <a:pt x="19834" y="10988"/>
                  </a:lnTo>
                  <a:lnTo>
                    <a:pt x="20076" y="21412"/>
                  </a:lnTo>
                  <a:lnTo>
                    <a:pt x="20228" y="21412"/>
                  </a:lnTo>
                  <a:close/>
                  <a:moveTo>
                    <a:pt x="19059" y="21412"/>
                  </a:moveTo>
                  <a:lnTo>
                    <a:pt x="19059" y="6292"/>
                  </a:lnTo>
                  <a:lnTo>
                    <a:pt x="18936" y="6292"/>
                  </a:lnTo>
                  <a:lnTo>
                    <a:pt x="18936" y="15543"/>
                  </a:lnTo>
                  <a:cubicBezTo>
                    <a:pt x="18936" y="17843"/>
                    <a:pt x="18877" y="18877"/>
                    <a:pt x="18809" y="18877"/>
                  </a:cubicBezTo>
                  <a:cubicBezTo>
                    <a:pt x="18740" y="18877"/>
                    <a:pt x="18686" y="17890"/>
                    <a:pt x="18686" y="15543"/>
                  </a:cubicBezTo>
                  <a:lnTo>
                    <a:pt x="18686" y="6292"/>
                  </a:lnTo>
                  <a:lnTo>
                    <a:pt x="18564" y="6292"/>
                  </a:lnTo>
                  <a:lnTo>
                    <a:pt x="18564" y="15965"/>
                  </a:lnTo>
                  <a:cubicBezTo>
                    <a:pt x="18564" y="17656"/>
                    <a:pt x="18578" y="19111"/>
                    <a:pt x="18625" y="20238"/>
                  </a:cubicBezTo>
                  <a:cubicBezTo>
                    <a:pt x="18661" y="21083"/>
                    <a:pt x="18712" y="21600"/>
                    <a:pt x="18775" y="21600"/>
                  </a:cubicBezTo>
                  <a:cubicBezTo>
                    <a:pt x="18837" y="21600"/>
                    <a:pt x="18896" y="21037"/>
                    <a:pt x="18938" y="19910"/>
                  </a:cubicBezTo>
                  <a:lnTo>
                    <a:pt x="18938" y="21412"/>
                  </a:lnTo>
                  <a:lnTo>
                    <a:pt x="19059" y="21412"/>
                  </a:lnTo>
                  <a:close/>
                  <a:moveTo>
                    <a:pt x="18396" y="21412"/>
                  </a:moveTo>
                  <a:lnTo>
                    <a:pt x="18396" y="18736"/>
                  </a:lnTo>
                  <a:lnTo>
                    <a:pt x="18091" y="18736"/>
                  </a:lnTo>
                  <a:lnTo>
                    <a:pt x="18396" y="8734"/>
                  </a:lnTo>
                  <a:lnTo>
                    <a:pt x="18396" y="6292"/>
                  </a:lnTo>
                  <a:lnTo>
                    <a:pt x="17958" y="6292"/>
                  </a:lnTo>
                  <a:lnTo>
                    <a:pt x="17958" y="9016"/>
                  </a:lnTo>
                  <a:lnTo>
                    <a:pt x="18244" y="9016"/>
                  </a:lnTo>
                  <a:lnTo>
                    <a:pt x="17941" y="19017"/>
                  </a:lnTo>
                  <a:lnTo>
                    <a:pt x="17941" y="21412"/>
                  </a:lnTo>
                  <a:lnTo>
                    <a:pt x="18396" y="21412"/>
                  </a:lnTo>
                  <a:close/>
                  <a:moveTo>
                    <a:pt x="17562" y="21412"/>
                  </a:moveTo>
                  <a:lnTo>
                    <a:pt x="17562" y="18830"/>
                  </a:lnTo>
                  <a:lnTo>
                    <a:pt x="17511" y="18830"/>
                  </a:lnTo>
                  <a:cubicBezTo>
                    <a:pt x="17465" y="18830"/>
                    <a:pt x="17444" y="18172"/>
                    <a:pt x="17444" y="17092"/>
                  </a:cubicBezTo>
                  <a:lnTo>
                    <a:pt x="17444" y="8922"/>
                  </a:lnTo>
                  <a:lnTo>
                    <a:pt x="17562" y="8922"/>
                  </a:lnTo>
                  <a:lnTo>
                    <a:pt x="17562" y="6574"/>
                  </a:lnTo>
                  <a:lnTo>
                    <a:pt x="17444" y="6574"/>
                  </a:lnTo>
                  <a:lnTo>
                    <a:pt x="17444" y="1972"/>
                  </a:lnTo>
                  <a:lnTo>
                    <a:pt x="17321" y="1972"/>
                  </a:lnTo>
                  <a:lnTo>
                    <a:pt x="17321" y="6574"/>
                  </a:lnTo>
                  <a:lnTo>
                    <a:pt x="17251" y="6574"/>
                  </a:lnTo>
                  <a:lnTo>
                    <a:pt x="17251" y="8922"/>
                  </a:lnTo>
                  <a:lnTo>
                    <a:pt x="17321" y="8922"/>
                  </a:lnTo>
                  <a:lnTo>
                    <a:pt x="17321" y="17233"/>
                  </a:lnTo>
                  <a:cubicBezTo>
                    <a:pt x="17321" y="19393"/>
                    <a:pt x="17374" y="21412"/>
                    <a:pt x="17488" y="21412"/>
                  </a:cubicBezTo>
                  <a:lnTo>
                    <a:pt x="17562" y="21412"/>
                  </a:lnTo>
                  <a:close/>
                  <a:moveTo>
                    <a:pt x="16978" y="15965"/>
                  </a:moveTo>
                  <a:cubicBezTo>
                    <a:pt x="16978" y="17045"/>
                    <a:pt x="16969" y="17750"/>
                    <a:pt x="16952" y="18219"/>
                  </a:cubicBezTo>
                  <a:cubicBezTo>
                    <a:pt x="16918" y="18970"/>
                    <a:pt x="16883" y="19064"/>
                    <a:pt x="16836" y="19064"/>
                  </a:cubicBezTo>
                  <a:cubicBezTo>
                    <a:pt x="16760" y="19064"/>
                    <a:pt x="16724" y="18313"/>
                    <a:pt x="16724" y="16951"/>
                  </a:cubicBezTo>
                  <a:cubicBezTo>
                    <a:pt x="16724" y="15543"/>
                    <a:pt x="16762" y="14744"/>
                    <a:pt x="16834" y="14744"/>
                  </a:cubicBezTo>
                  <a:lnTo>
                    <a:pt x="16978" y="14744"/>
                  </a:lnTo>
                  <a:lnTo>
                    <a:pt x="16978" y="15965"/>
                  </a:lnTo>
                  <a:close/>
                  <a:moveTo>
                    <a:pt x="17099" y="21412"/>
                  </a:moveTo>
                  <a:lnTo>
                    <a:pt x="17099" y="11317"/>
                  </a:lnTo>
                  <a:cubicBezTo>
                    <a:pt x="17099" y="7889"/>
                    <a:pt x="17016" y="6151"/>
                    <a:pt x="16849" y="6151"/>
                  </a:cubicBezTo>
                  <a:cubicBezTo>
                    <a:pt x="16747" y="6151"/>
                    <a:pt x="16686" y="6621"/>
                    <a:pt x="16630" y="8311"/>
                  </a:cubicBezTo>
                  <a:lnTo>
                    <a:pt x="16711" y="10190"/>
                  </a:lnTo>
                  <a:cubicBezTo>
                    <a:pt x="16743" y="9110"/>
                    <a:pt x="16775" y="8734"/>
                    <a:pt x="16844" y="8734"/>
                  </a:cubicBezTo>
                  <a:cubicBezTo>
                    <a:pt x="16938" y="8734"/>
                    <a:pt x="16978" y="9626"/>
                    <a:pt x="16978" y="11551"/>
                  </a:cubicBezTo>
                  <a:lnTo>
                    <a:pt x="16978" y="12631"/>
                  </a:lnTo>
                  <a:lnTo>
                    <a:pt x="16815" y="12631"/>
                  </a:lnTo>
                  <a:cubicBezTo>
                    <a:pt x="16677" y="12631"/>
                    <a:pt x="16605" y="14463"/>
                    <a:pt x="16605" y="16998"/>
                  </a:cubicBezTo>
                  <a:cubicBezTo>
                    <a:pt x="16605" y="18266"/>
                    <a:pt x="16622" y="19440"/>
                    <a:pt x="16654" y="20238"/>
                  </a:cubicBezTo>
                  <a:cubicBezTo>
                    <a:pt x="16690" y="21177"/>
                    <a:pt x="16741" y="21600"/>
                    <a:pt x="16817" y="21600"/>
                  </a:cubicBezTo>
                  <a:cubicBezTo>
                    <a:pt x="16893" y="21600"/>
                    <a:pt x="16935" y="21177"/>
                    <a:pt x="16980" y="20050"/>
                  </a:cubicBezTo>
                  <a:lnTo>
                    <a:pt x="16980" y="21412"/>
                  </a:lnTo>
                  <a:lnTo>
                    <a:pt x="17099" y="21412"/>
                  </a:lnTo>
                  <a:close/>
                  <a:moveTo>
                    <a:pt x="16789" y="188"/>
                  </a:moveTo>
                  <a:lnTo>
                    <a:pt x="16677" y="188"/>
                  </a:lnTo>
                  <a:lnTo>
                    <a:pt x="16677" y="3428"/>
                  </a:lnTo>
                  <a:lnTo>
                    <a:pt x="16789" y="3428"/>
                  </a:lnTo>
                  <a:lnTo>
                    <a:pt x="16789" y="188"/>
                  </a:lnTo>
                  <a:close/>
                  <a:moveTo>
                    <a:pt x="17048" y="188"/>
                  </a:moveTo>
                  <a:lnTo>
                    <a:pt x="16938" y="188"/>
                  </a:lnTo>
                  <a:lnTo>
                    <a:pt x="16938" y="3428"/>
                  </a:lnTo>
                  <a:lnTo>
                    <a:pt x="17048" y="3428"/>
                  </a:lnTo>
                  <a:lnTo>
                    <a:pt x="17048" y="188"/>
                  </a:lnTo>
                  <a:close/>
                  <a:moveTo>
                    <a:pt x="16453" y="21412"/>
                  </a:moveTo>
                  <a:lnTo>
                    <a:pt x="16453" y="18830"/>
                  </a:lnTo>
                  <a:lnTo>
                    <a:pt x="16402" y="18830"/>
                  </a:lnTo>
                  <a:cubicBezTo>
                    <a:pt x="16357" y="18830"/>
                    <a:pt x="16334" y="18172"/>
                    <a:pt x="16334" y="17092"/>
                  </a:cubicBezTo>
                  <a:lnTo>
                    <a:pt x="16334" y="8922"/>
                  </a:lnTo>
                  <a:lnTo>
                    <a:pt x="16453" y="8922"/>
                  </a:lnTo>
                  <a:lnTo>
                    <a:pt x="16453" y="6574"/>
                  </a:lnTo>
                  <a:lnTo>
                    <a:pt x="16334" y="6574"/>
                  </a:lnTo>
                  <a:lnTo>
                    <a:pt x="16334" y="1972"/>
                  </a:lnTo>
                  <a:lnTo>
                    <a:pt x="16213" y="1972"/>
                  </a:lnTo>
                  <a:lnTo>
                    <a:pt x="16213" y="6574"/>
                  </a:lnTo>
                  <a:lnTo>
                    <a:pt x="16143" y="6574"/>
                  </a:lnTo>
                  <a:lnTo>
                    <a:pt x="16143" y="8922"/>
                  </a:lnTo>
                  <a:lnTo>
                    <a:pt x="16213" y="8922"/>
                  </a:lnTo>
                  <a:lnTo>
                    <a:pt x="16213" y="17233"/>
                  </a:lnTo>
                  <a:cubicBezTo>
                    <a:pt x="16213" y="19393"/>
                    <a:pt x="16266" y="21412"/>
                    <a:pt x="16379" y="21412"/>
                  </a:cubicBezTo>
                  <a:lnTo>
                    <a:pt x="16453" y="21412"/>
                  </a:lnTo>
                  <a:close/>
                  <a:moveTo>
                    <a:pt x="15985" y="6292"/>
                  </a:moveTo>
                  <a:lnTo>
                    <a:pt x="15862" y="6292"/>
                  </a:lnTo>
                  <a:lnTo>
                    <a:pt x="15862" y="21412"/>
                  </a:lnTo>
                  <a:lnTo>
                    <a:pt x="15985" y="21412"/>
                  </a:lnTo>
                  <a:lnTo>
                    <a:pt x="15985" y="6292"/>
                  </a:lnTo>
                  <a:close/>
                  <a:moveTo>
                    <a:pt x="15989" y="94"/>
                  </a:moveTo>
                  <a:lnTo>
                    <a:pt x="15858" y="94"/>
                  </a:lnTo>
                  <a:lnTo>
                    <a:pt x="15858" y="3334"/>
                  </a:lnTo>
                  <a:lnTo>
                    <a:pt x="15989" y="3334"/>
                  </a:lnTo>
                  <a:lnTo>
                    <a:pt x="15989" y="94"/>
                  </a:lnTo>
                  <a:close/>
                  <a:moveTo>
                    <a:pt x="15671" y="16810"/>
                  </a:moveTo>
                  <a:cubicBezTo>
                    <a:pt x="15671" y="14134"/>
                    <a:pt x="15603" y="12772"/>
                    <a:pt x="15489" y="12537"/>
                  </a:cubicBezTo>
                  <a:lnTo>
                    <a:pt x="15392" y="12350"/>
                  </a:lnTo>
                  <a:cubicBezTo>
                    <a:pt x="15328" y="12209"/>
                    <a:pt x="15309" y="11504"/>
                    <a:pt x="15309" y="10612"/>
                  </a:cubicBezTo>
                  <a:cubicBezTo>
                    <a:pt x="15309" y="9485"/>
                    <a:pt x="15345" y="8687"/>
                    <a:pt x="15419" y="8687"/>
                  </a:cubicBezTo>
                  <a:cubicBezTo>
                    <a:pt x="15477" y="8687"/>
                    <a:pt x="15531" y="8969"/>
                    <a:pt x="15570" y="9767"/>
                  </a:cubicBezTo>
                  <a:lnTo>
                    <a:pt x="15646" y="7842"/>
                  </a:lnTo>
                  <a:cubicBezTo>
                    <a:pt x="15589" y="6621"/>
                    <a:pt x="15512" y="6151"/>
                    <a:pt x="15421" y="6151"/>
                  </a:cubicBezTo>
                  <a:cubicBezTo>
                    <a:pt x="15294" y="6151"/>
                    <a:pt x="15191" y="7795"/>
                    <a:pt x="15191" y="10753"/>
                  </a:cubicBezTo>
                  <a:cubicBezTo>
                    <a:pt x="15191" y="13430"/>
                    <a:pt x="15258" y="14697"/>
                    <a:pt x="15371" y="14932"/>
                  </a:cubicBezTo>
                  <a:lnTo>
                    <a:pt x="15468" y="15120"/>
                  </a:lnTo>
                  <a:cubicBezTo>
                    <a:pt x="15527" y="15261"/>
                    <a:pt x="15549" y="15918"/>
                    <a:pt x="15549" y="16951"/>
                  </a:cubicBezTo>
                  <a:cubicBezTo>
                    <a:pt x="15549" y="18360"/>
                    <a:pt x="15491" y="19017"/>
                    <a:pt x="15417" y="19017"/>
                  </a:cubicBezTo>
                  <a:cubicBezTo>
                    <a:pt x="15356" y="19017"/>
                    <a:pt x="15290" y="18689"/>
                    <a:pt x="15241" y="17421"/>
                  </a:cubicBezTo>
                  <a:lnTo>
                    <a:pt x="15161" y="19440"/>
                  </a:lnTo>
                  <a:cubicBezTo>
                    <a:pt x="15233" y="21177"/>
                    <a:pt x="15316" y="21600"/>
                    <a:pt x="15417" y="21600"/>
                  </a:cubicBezTo>
                  <a:cubicBezTo>
                    <a:pt x="15563" y="21600"/>
                    <a:pt x="15671" y="19957"/>
                    <a:pt x="15671" y="16810"/>
                  </a:cubicBezTo>
                  <a:close/>
                  <a:moveTo>
                    <a:pt x="15138" y="7560"/>
                  </a:moveTo>
                  <a:cubicBezTo>
                    <a:pt x="15095" y="6527"/>
                    <a:pt x="15051" y="6151"/>
                    <a:pt x="14992" y="6151"/>
                  </a:cubicBezTo>
                  <a:cubicBezTo>
                    <a:pt x="14924" y="6151"/>
                    <a:pt x="14862" y="6903"/>
                    <a:pt x="14829" y="7936"/>
                  </a:cubicBezTo>
                  <a:lnTo>
                    <a:pt x="14829" y="6292"/>
                  </a:lnTo>
                  <a:lnTo>
                    <a:pt x="14710" y="6292"/>
                  </a:lnTo>
                  <a:lnTo>
                    <a:pt x="14710" y="21412"/>
                  </a:lnTo>
                  <a:lnTo>
                    <a:pt x="14831" y="21412"/>
                  </a:lnTo>
                  <a:lnTo>
                    <a:pt x="14831" y="12256"/>
                  </a:lnTo>
                  <a:cubicBezTo>
                    <a:pt x="14831" y="10143"/>
                    <a:pt x="14888" y="8828"/>
                    <a:pt x="14953" y="8828"/>
                  </a:cubicBezTo>
                  <a:cubicBezTo>
                    <a:pt x="14996" y="8828"/>
                    <a:pt x="15017" y="9157"/>
                    <a:pt x="15045" y="9861"/>
                  </a:cubicBezTo>
                  <a:lnTo>
                    <a:pt x="15138" y="7560"/>
                  </a:lnTo>
                  <a:close/>
                  <a:moveTo>
                    <a:pt x="14407" y="12631"/>
                  </a:moveTo>
                  <a:lnTo>
                    <a:pt x="14132" y="12631"/>
                  </a:lnTo>
                  <a:cubicBezTo>
                    <a:pt x="14134" y="11692"/>
                    <a:pt x="14136" y="11270"/>
                    <a:pt x="14149" y="10565"/>
                  </a:cubicBezTo>
                  <a:cubicBezTo>
                    <a:pt x="14168" y="9438"/>
                    <a:pt x="14212" y="8687"/>
                    <a:pt x="14270" y="8687"/>
                  </a:cubicBezTo>
                  <a:cubicBezTo>
                    <a:pt x="14327" y="8687"/>
                    <a:pt x="14371" y="9438"/>
                    <a:pt x="14390" y="10565"/>
                  </a:cubicBezTo>
                  <a:cubicBezTo>
                    <a:pt x="14403" y="11270"/>
                    <a:pt x="14407" y="11692"/>
                    <a:pt x="14407" y="12631"/>
                  </a:cubicBezTo>
                  <a:close/>
                  <a:moveTo>
                    <a:pt x="14528" y="14744"/>
                  </a:moveTo>
                  <a:lnTo>
                    <a:pt x="14528" y="13430"/>
                  </a:lnTo>
                  <a:cubicBezTo>
                    <a:pt x="14528" y="9110"/>
                    <a:pt x="14433" y="6151"/>
                    <a:pt x="14270" y="6151"/>
                  </a:cubicBezTo>
                  <a:cubicBezTo>
                    <a:pt x="14113" y="6151"/>
                    <a:pt x="14011" y="8969"/>
                    <a:pt x="14011" y="13852"/>
                  </a:cubicBezTo>
                  <a:cubicBezTo>
                    <a:pt x="14011" y="19628"/>
                    <a:pt x="14132" y="21600"/>
                    <a:pt x="14286" y="21600"/>
                  </a:cubicBezTo>
                  <a:cubicBezTo>
                    <a:pt x="14394" y="21600"/>
                    <a:pt x="14452" y="20802"/>
                    <a:pt x="14515" y="19252"/>
                  </a:cubicBezTo>
                  <a:lnTo>
                    <a:pt x="14435" y="17421"/>
                  </a:lnTo>
                  <a:cubicBezTo>
                    <a:pt x="14394" y="18501"/>
                    <a:pt x="14356" y="18970"/>
                    <a:pt x="14287" y="18970"/>
                  </a:cubicBezTo>
                  <a:cubicBezTo>
                    <a:pt x="14189" y="18970"/>
                    <a:pt x="14132" y="17327"/>
                    <a:pt x="14132" y="14744"/>
                  </a:cubicBezTo>
                  <a:lnTo>
                    <a:pt x="14528" y="14744"/>
                  </a:lnTo>
                  <a:close/>
                  <a:moveTo>
                    <a:pt x="13929" y="6292"/>
                  </a:moveTo>
                  <a:lnTo>
                    <a:pt x="13800" y="6292"/>
                  </a:lnTo>
                  <a:lnTo>
                    <a:pt x="13656" y="16951"/>
                  </a:lnTo>
                  <a:lnTo>
                    <a:pt x="13512" y="6292"/>
                  </a:lnTo>
                  <a:lnTo>
                    <a:pt x="13382" y="6292"/>
                  </a:lnTo>
                  <a:lnTo>
                    <a:pt x="13605" y="21412"/>
                  </a:lnTo>
                  <a:lnTo>
                    <a:pt x="13706" y="21412"/>
                  </a:lnTo>
                  <a:lnTo>
                    <a:pt x="13929" y="6292"/>
                  </a:lnTo>
                  <a:close/>
                  <a:moveTo>
                    <a:pt x="13257" y="6292"/>
                  </a:moveTo>
                  <a:lnTo>
                    <a:pt x="13133" y="6292"/>
                  </a:lnTo>
                  <a:lnTo>
                    <a:pt x="13133" y="21412"/>
                  </a:lnTo>
                  <a:lnTo>
                    <a:pt x="13257" y="21412"/>
                  </a:lnTo>
                  <a:lnTo>
                    <a:pt x="13257" y="6292"/>
                  </a:lnTo>
                  <a:close/>
                  <a:moveTo>
                    <a:pt x="13260" y="94"/>
                  </a:moveTo>
                  <a:lnTo>
                    <a:pt x="13130" y="94"/>
                  </a:lnTo>
                  <a:lnTo>
                    <a:pt x="13130" y="3334"/>
                  </a:lnTo>
                  <a:lnTo>
                    <a:pt x="13260" y="3334"/>
                  </a:lnTo>
                  <a:lnTo>
                    <a:pt x="13260" y="94"/>
                  </a:lnTo>
                  <a:close/>
                  <a:moveTo>
                    <a:pt x="12927" y="21412"/>
                  </a:moveTo>
                  <a:lnTo>
                    <a:pt x="12927" y="11786"/>
                  </a:lnTo>
                  <a:cubicBezTo>
                    <a:pt x="12927" y="10049"/>
                    <a:pt x="12914" y="8640"/>
                    <a:pt x="12866" y="7513"/>
                  </a:cubicBezTo>
                  <a:cubicBezTo>
                    <a:pt x="12830" y="6621"/>
                    <a:pt x="12779" y="6151"/>
                    <a:pt x="12715" y="6151"/>
                  </a:cubicBezTo>
                  <a:cubicBezTo>
                    <a:pt x="12654" y="6151"/>
                    <a:pt x="12595" y="6715"/>
                    <a:pt x="12554" y="7842"/>
                  </a:cubicBezTo>
                  <a:lnTo>
                    <a:pt x="12554" y="6292"/>
                  </a:lnTo>
                  <a:lnTo>
                    <a:pt x="12432" y="6292"/>
                  </a:lnTo>
                  <a:lnTo>
                    <a:pt x="12432" y="21412"/>
                  </a:lnTo>
                  <a:lnTo>
                    <a:pt x="12556" y="21412"/>
                  </a:lnTo>
                  <a:lnTo>
                    <a:pt x="12556" y="12209"/>
                  </a:lnTo>
                  <a:cubicBezTo>
                    <a:pt x="12556" y="9908"/>
                    <a:pt x="12612" y="8828"/>
                    <a:pt x="12682" y="8828"/>
                  </a:cubicBezTo>
                  <a:cubicBezTo>
                    <a:pt x="12751" y="8828"/>
                    <a:pt x="12804" y="9861"/>
                    <a:pt x="12804" y="12209"/>
                  </a:cubicBezTo>
                  <a:lnTo>
                    <a:pt x="12804" y="21412"/>
                  </a:lnTo>
                  <a:lnTo>
                    <a:pt x="12927" y="21412"/>
                  </a:lnTo>
                  <a:close/>
                  <a:moveTo>
                    <a:pt x="12218" y="14275"/>
                  </a:moveTo>
                  <a:lnTo>
                    <a:pt x="12218" y="188"/>
                  </a:lnTo>
                  <a:lnTo>
                    <a:pt x="12089" y="188"/>
                  </a:lnTo>
                  <a:lnTo>
                    <a:pt x="12089" y="14134"/>
                  </a:lnTo>
                  <a:cubicBezTo>
                    <a:pt x="12089" y="16951"/>
                    <a:pt x="12017" y="18736"/>
                    <a:pt x="11911" y="18736"/>
                  </a:cubicBezTo>
                  <a:cubicBezTo>
                    <a:pt x="11803" y="18736"/>
                    <a:pt x="11733" y="16951"/>
                    <a:pt x="11733" y="14134"/>
                  </a:cubicBezTo>
                  <a:lnTo>
                    <a:pt x="11733" y="188"/>
                  </a:lnTo>
                  <a:lnTo>
                    <a:pt x="11604" y="188"/>
                  </a:lnTo>
                  <a:lnTo>
                    <a:pt x="11604" y="14275"/>
                  </a:lnTo>
                  <a:cubicBezTo>
                    <a:pt x="11604" y="18642"/>
                    <a:pt x="11737" y="21600"/>
                    <a:pt x="11911" y="21600"/>
                  </a:cubicBezTo>
                  <a:cubicBezTo>
                    <a:pt x="12086" y="21600"/>
                    <a:pt x="12218" y="18642"/>
                    <a:pt x="12218" y="14275"/>
                  </a:cubicBezTo>
                  <a:close/>
                  <a:moveTo>
                    <a:pt x="11407" y="11739"/>
                  </a:moveTo>
                  <a:lnTo>
                    <a:pt x="11055" y="11739"/>
                  </a:lnTo>
                  <a:lnTo>
                    <a:pt x="11055" y="14557"/>
                  </a:lnTo>
                  <a:lnTo>
                    <a:pt x="11407" y="14557"/>
                  </a:lnTo>
                  <a:lnTo>
                    <a:pt x="11407" y="11739"/>
                  </a:lnTo>
                  <a:close/>
                  <a:moveTo>
                    <a:pt x="10880" y="16810"/>
                  </a:moveTo>
                  <a:cubicBezTo>
                    <a:pt x="10880" y="14134"/>
                    <a:pt x="10812" y="12772"/>
                    <a:pt x="10699" y="12537"/>
                  </a:cubicBezTo>
                  <a:lnTo>
                    <a:pt x="10602" y="12350"/>
                  </a:lnTo>
                  <a:cubicBezTo>
                    <a:pt x="10537" y="12209"/>
                    <a:pt x="10519" y="11504"/>
                    <a:pt x="10519" y="10612"/>
                  </a:cubicBezTo>
                  <a:cubicBezTo>
                    <a:pt x="10519" y="9485"/>
                    <a:pt x="10556" y="8687"/>
                    <a:pt x="10628" y="8687"/>
                  </a:cubicBezTo>
                  <a:cubicBezTo>
                    <a:pt x="10687" y="8687"/>
                    <a:pt x="10740" y="8969"/>
                    <a:pt x="10780" y="9767"/>
                  </a:cubicBezTo>
                  <a:lnTo>
                    <a:pt x="10856" y="7842"/>
                  </a:lnTo>
                  <a:cubicBezTo>
                    <a:pt x="10801" y="6621"/>
                    <a:pt x="10721" y="6151"/>
                    <a:pt x="10630" y="6151"/>
                  </a:cubicBezTo>
                  <a:cubicBezTo>
                    <a:pt x="10503" y="6151"/>
                    <a:pt x="10401" y="7795"/>
                    <a:pt x="10401" y="10753"/>
                  </a:cubicBezTo>
                  <a:cubicBezTo>
                    <a:pt x="10401" y="13430"/>
                    <a:pt x="10467" y="14697"/>
                    <a:pt x="10581" y="14932"/>
                  </a:cubicBezTo>
                  <a:lnTo>
                    <a:pt x="10678" y="15120"/>
                  </a:lnTo>
                  <a:cubicBezTo>
                    <a:pt x="10738" y="15261"/>
                    <a:pt x="10761" y="15918"/>
                    <a:pt x="10761" y="16951"/>
                  </a:cubicBezTo>
                  <a:cubicBezTo>
                    <a:pt x="10761" y="18360"/>
                    <a:pt x="10700" y="19017"/>
                    <a:pt x="10627" y="19017"/>
                  </a:cubicBezTo>
                  <a:cubicBezTo>
                    <a:pt x="10566" y="19017"/>
                    <a:pt x="10500" y="18689"/>
                    <a:pt x="10450" y="17421"/>
                  </a:cubicBezTo>
                  <a:lnTo>
                    <a:pt x="10371" y="19440"/>
                  </a:lnTo>
                  <a:cubicBezTo>
                    <a:pt x="10443" y="21177"/>
                    <a:pt x="10526" y="21600"/>
                    <a:pt x="10627" y="21600"/>
                  </a:cubicBezTo>
                  <a:cubicBezTo>
                    <a:pt x="10772" y="21600"/>
                    <a:pt x="10880" y="19957"/>
                    <a:pt x="10880" y="16810"/>
                  </a:cubicBezTo>
                  <a:close/>
                  <a:moveTo>
                    <a:pt x="10280" y="21412"/>
                  </a:moveTo>
                  <a:lnTo>
                    <a:pt x="10280" y="18830"/>
                  </a:lnTo>
                  <a:lnTo>
                    <a:pt x="10229" y="18830"/>
                  </a:lnTo>
                  <a:cubicBezTo>
                    <a:pt x="10183" y="18830"/>
                    <a:pt x="10160" y="18172"/>
                    <a:pt x="10160" y="17092"/>
                  </a:cubicBezTo>
                  <a:lnTo>
                    <a:pt x="10160" y="8922"/>
                  </a:lnTo>
                  <a:lnTo>
                    <a:pt x="10280" y="8922"/>
                  </a:lnTo>
                  <a:lnTo>
                    <a:pt x="10280" y="6574"/>
                  </a:lnTo>
                  <a:lnTo>
                    <a:pt x="10160" y="6574"/>
                  </a:lnTo>
                  <a:lnTo>
                    <a:pt x="10160" y="1972"/>
                  </a:lnTo>
                  <a:lnTo>
                    <a:pt x="10039" y="1972"/>
                  </a:lnTo>
                  <a:lnTo>
                    <a:pt x="10039" y="6574"/>
                  </a:lnTo>
                  <a:lnTo>
                    <a:pt x="9969" y="6574"/>
                  </a:lnTo>
                  <a:lnTo>
                    <a:pt x="9969" y="8922"/>
                  </a:lnTo>
                  <a:lnTo>
                    <a:pt x="10039" y="8922"/>
                  </a:lnTo>
                  <a:lnTo>
                    <a:pt x="10039" y="17233"/>
                  </a:lnTo>
                  <a:cubicBezTo>
                    <a:pt x="10039" y="19393"/>
                    <a:pt x="10092" y="21412"/>
                    <a:pt x="10206" y="21412"/>
                  </a:cubicBezTo>
                  <a:lnTo>
                    <a:pt x="10280" y="21412"/>
                  </a:lnTo>
                  <a:close/>
                  <a:moveTo>
                    <a:pt x="9817" y="21412"/>
                  </a:moveTo>
                  <a:lnTo>
                    <a:pt x="9817" y="11692"/>
                  </a:lnTo>
                  <a:cubicBezTo>
                    <a:pt x="9817" y="8405"/>
                    <a:pt x="9742" y="6151"/>
                    <a:pt x="9605" y="6151"/>
                  </a:cubicBezTo>
                  <a:cubicBezTo>
                    <a:pt x="9545" y="6151"/>
                    <a:pt x="9490" y="6715"/>
                    <a:pt x="9448" y="7842"/>
                  </a:cubicBezTo>
                  <a:lnTo>
                    <a:pt x="9448" y="188"/>
                  </a:lnTo>
                  <a:lnTo>
                    <a:pt x="9325" y="188"/>
                  </a:lnTo>
                  <a:lnTo>
                    <a:pt x="9325" y="21412"/>
                  </a:lnTo>
                  <a:lnTo>
                    <a:pt x="9448" y="21412"/>
                  </a:lnTo>
                  <a:lnTo>
                    <a:pt x="9448" y="12162"/>
                  </a:lnTo>
                  <a:cubicBezTo>
                    <a:pt x="9448" y="9908"/>
                    <a:pt x="9503" y="8828"/>
                    <a:pt x="9571" y="8828"/>
                  </a:cubicBezTo>
                  <a:cubicBezTo>
                    <a:pt x="9639" y="8828"/>
                    <a:pt x="9694" y="9861"/>
                    <a:pt x="9694" y="12162"/>
                  </a:cubicBezTo>
                  <a:lnTo>
                    <a:pt x="9694" y="21412"/>
                  </a:lnTo>
                  <a:lnTo>
                    <a:pt x="9817" y="21412"/>
                  </a:lnTo>
                  <a:close/>
                  <a:moveTo>
                    <a:pt x="9166" y="19440"/>
                  </a:moveTo>
                  <a:lnTo>
                    <a:pt x="9080" y="17468"/>
                  </a:lnTo>
                  <a:cubicBezTo>
                    <a:pt x="9042" y="18501"/>
                    <a:pt x="9012" y="18877"/>
                    <a:pt x="8963" y="18877"/>
                  </a:cubicBezTo>
                  <a:cubicBezTo>
                    <a:pt x="8917" y="18877"/>
                    <a:pt x="8878" y="18407"/>
                    <a:pt x="8851" y="17562"/>
                  </a:cubicBezTo>
                  <a:cubicBezTo>
                    <a:pt x="8824" y="16717"/>
                    <a:pt x="8815" y="15637"/>
                    <a:pt x="8815" y="13852"/>
                  </a:cubicBezTo>
                  <a:cubicBezTo>
                    <a:pt x="8815" y="12115"/>
                    <a:pt x="8824" y="11035"/>
                    <a:pt x="8851" y="10190"/>
                  </a:cubicBezTo>
                  <a:cubicBezTo>
                    <a:pt x="8878" y="9344"/>
                    <a:pt x="8917" y="8828"/>
                    <a:pt x="8963" y="8828"/>
                  </a:cubicBezTo>
                  <a:cubicBezTo>
                    <a:pt x="9012" y="8828"/>
                    <a:pt x="9042" y="9250"/>
                    <a:pt x="9080" y="10283"/>
                  </a:cubicBezTo>
                  <a:lnTo>
                    <a:pt x="9166" y="8264"/>
                  </a:lnTo>
                  <a:cubicBezTo>
                    <a:pt x="9107" y="6715"/>
                    <a:pt x="9048" y="6151"/>
                    <a:pt x="8963" y="6151"/>
                  </a:cubicBezTo>
                  <a:cubicBezTo>
                    <a:pt x="8826" y="6151"/>
                    <a:pt x="8692" y="8170"/>
                    <a:pt x="8692" y="13852"/>
                  </a:cubicBezTo>
                  <a:cubicBezTo>
                    <a:pt x="8692" y="19534"/>
                    <a:pt x="8826" y="21600"/>
                    <a:pt x="8963" y="21600"/>
                  </a:cubicBezTo>
                  <a:cubicBezTo>
                    <a:pt x="9048" y="21600"/>
                    <a:pt x="9107" y="20990"/>
                    <a:pt x="9166" y="19440"/>
                  </a:cubicBezTo>
                  <a:close/>
                  <a:moveTo>
                    <a:pt x="8421" y="12631"/>
                  </a:moveTo>
                  <a:lnTo>
                    <a:pt x="8146" y="12631"/>
                  </a:lnTo>
                  <a:cubicBezTo>
                    <a:pt x="8148" y="11692"/>
                    <a:pt x="8150" y="11270"/>
                    <a:pt x="8163" y="10565"/>
                  </a:cubicBezTo>
                  <a:cubicBezTo>
                    <a:pt x="8182" y="9438"/>
                    <a:pt x="8226" y="8687"/>
                    <a:pt x="8284" y="8687"/>
                  </a:cubicBezTo>
                  <a:cubicBezTo>
                    <a:pt x="8341" y="8687"/>
                    <a:pt x="8385" y="9438"/>
                    <a:pt x="8404" y="10565"/>
                  </a:cubicBezTo>
                  <a:cubicBezTo>
                    <a:pt x="8417" y="11270"/>
                    <a:pt x="8419" y="11692"/>
                    <a:pt x="8421" y="12631"/>
                  </a:cubicBezTo>
                  <a:close/>
                  <a:moveTo>
                    <a:pt x="8542" y="14744"/>
                  </a:moveTo>
                  <a:lnTo>
                    <a:pt x="8542" y="13430"/>
                  </a:lnTo>
                  <a:cubicBezTo>
                    <a:pt x="8542" y="9110"/>
                    <a:pt x="8447" y="6151"/>
                    <a:pt x="8284" y="6151"/>
                  </a:cubicBezTo>
                  <a:cubicBezTo>
                    <a:pt x="8127" y="6151"/>
                    <a:pt x="8025" y="8969"/>
                    <a:pt x="8025" y="13852"/>
                  </a:cubicBezTo>
                  <a:cubicBezTo>
                    <a:pt x="8025" y="19628"/>
                    <a:pt x="8146" y="21600"/>
                    <a:pt x="8300" y="21600"/>
                  </a:cubicBezTo>
                  <a:cubicBezTo>
                    <a:pt x="8406" y="21600"/>
                    <a:pt x="8466" y="20802"/>
                    <a:pt x="8529" y="19252"/>
                  </a:cubicBezTo>
                  <a:lnTo>
                    <a:pt x="8449" y="17421"/>
                  </a:lnTo>
                  <a:cubicBezTo>
                    <a:pt x="8406" y="18501"/>
                    <a:pt x="8370" y="18970"/>
                    <a:pt x="8301" y="18970"/>
                  </a:cubicBezTo>
                  <a:cubicBezTo>
                    <a:pt x="8203" y="18970"/>
                    <a:pt x="8146" y="17327"/>
                    <a:pt x="8146" y="14744"/>
                  </a:cubicBezTo>
                  <a:lnTo>
                    <a:pt x="8542" y="14744"/>
                  </a:lnTo>
                  <a:close/>
                  <a:moveTo>
                    <a:pt x="7977" y="7560"/>
                  </a:moveTo>
                  <a:cubicBezTo>
                    <a:pt x="7936" y="6527"/>
                    <a:pt x="7890" y="6151"/>
                    <a:pt x="7832" y="6151"/>
                  </a:cubicBezTo>
                  <a:cubicBezTo>
                    <a:pt x="7763" y="6151"/>
                    <a:pt x="7701" y="6903"/>
                    <a:pt x="7669" y="7936"/>
                  </a:cubicBezTo>
                  <a:lnTo>
                    <a:pt x="7669" y="6292"/>
                  </a:lnTo>
                  <a:lnTo>
                    <a:pt x="7549" y="6292"/>
                  </a:lnTo>
                  <a:lnTo>
                    <a:pt x="7549" y="21412"/>
                  </a:lnTo>
                  <a:lnTo>
                    <a:pt x="7672" y="21412"/>
                  </a:lnTo>
                  <a:lnTo>
                    <a:pt x="7672" y="12256"/>
                  </a:lnTo>
                  <a:cubicBezTo>
                    <a:pt x="7672" y="10143"/>
                    <a:pt x="7727" y="8828"/>
                    <a:pt x="7794" y="8828"/>
                  </a:cubicBezTo>
                  <a:cubicBezTo>
                    <a:pt x="7835" y="8828"/>
                    <a:pt x="7856" y="9157"/>
                    <a:pt x="7885" y="9861"/>
                  </a:cubicBezTo>
                  <a:lnTo>
                    <a:pt x="7977" y="7560"/>
                  </a:lnTo>
                  <a:close/>
                  <a:moveTo>
                    <a:pt x="7242" y="13852"/>
                  </a:moveTo>
                  <a:cubicBezTo>
                    <a:pt x="7242" y="16529"/>
                    <a:pt x="7227" y="18877"/>
                    <a:pt x="7115" y="18877"/>
                  </a:cubicBezTo>
                  <a:cubicBezTo>
                    <a:pt x="7005" y="18877"/>
                    <a:pt x="6988" y="16529"/>
                    <a:pt x="6988" y="13852"/>
                  </a:cubicBezTo>
                  <a:cubicBezTo>
                    <a:pt x="6988" y="11176"/>
                    <a:pt x="7005" y="8828"/>
                    <a:pt x="7115" y="8828"/>
                  </a:cubicBezTo>
                  <a:cubicBezTo>
                    <a:pt x="7227" y="8828"/>
                    <a:pt x="7242" y="11176"/>
                    <a:pt x="7242" y="13852"/>
                  </a:cubicBezTo>
                  <a:close/>
                  <a:moveTo>
                    <a:pt x="7365" y="13852"/>
                  </a:moveTo>
                  <a:cubicBezTo>
                    <a:pt x="7365" y="11551"/>
                    <a:pt x="7358" y="9016"/>
                    <a:pt x="7297" y="7466"/>
                  </a:cubicBezTo>
                  <a:cubicBezTo>
                    <a:pt x="7263" y="6621"/>
                    <a:pt x="7210" y="6151"/>
                    <a:pt x="7147" y="6151"/>
                  </a:cubicBezTo>
                  <a:cubicBezTo>
                    <a:pt x="7083" y="6151"/>
                    <a:pt x="7032" y="6527"/>
                    <a:pt x="6988" y="7842"/>
                  </a:cubicBezTo>
                  <a:lnTo>
                    <a:pt x="6988" y="188"/>
                  </a:lnTo>
                  <a:lnTo>
                    <a:pt x="6865" y="188"/>
                  </a:lnTo>
                  <a:lnTo>
                    <a:pt x="6865" y="21412"/>
                  </a:lnTo>
                  <a:lnTo>
                    <a:pt x="6986" y="21412"/>
                  </a:lnTo>
                  <a:lnTo>
                    <a:pt x="6986" y="19816"/>
                  </a:lnTo>
                  <a:cubicBezTo>
                    <a:pt x="7032" y="21177"/>
                    <a:pt x="7081" y="21600"/>
                    <a:pt x="7147" y="21600"/>
                  </a:cubicBezTo>
                  <a:cubicBezTo>
                    <a:pt x="7208" y="21600"/>
                    <a:pt x="7263" y="21083"/>
                    <a:pt x="7297" y="20285"/>
                  </a:cubicBezTo>
                  <a:cubicBezTo>
                    <a:pt x="7358" y="18736"/>
                    <a:pt x="7365" y="16153"/>
                    <a:pt x="7365" y="13852"/>
                  </a:cubicBezTo>
                  <a:close/>
                  <a:moveTo>
                    <a:pt x="6714" y="21412"/>
                  </a:moveTo>
                  <a:lnTo>
                    <a:pt x="6714" y="18830"/>
                  </a:lnTo>
                  <a:lnTo>
                    <a:pt x="6659" y="18830"/>
                  </a:lnTo>
                  <a:cubicBezTo>
                    <a:pt x="6609" y="18830"/>
                    <a:pt x="6592" y="18219"/>
                    <a:pt x="6592" y="17092"/>
                  </a:cubicBezTo>
                  <a:lnTo>
                    <a:pt x="6592" y="188"/>
                  </a:lnTo>
                  <a:lnTo>
                    <a:pt x="6469" y="188"/>
                  </a:lnTo>
                  <a:lnTo>
                    <a:pt x="6469" y="17233"/>
                  </a:lnTo>
                  <a:cubicBezTo>
                    <a:pt x="6469" y="19487"/>
                    <a:pt x="6520" y="21412"/>
                    <a:pt x="6638" y="21412"/>
                  </a:cubicBezTo>
                  <a:lnTo>
                    <a:pt x="6714" y="21412"/>
                  </a:lnTo>
                  <a:close/>
                  <a:moveTo>
                    <a:pt x="6090" y="14416"/>
                  </a:moveTo>
                  <a:lnTo>
                    <a:pt x="5827" y="14416"/>
                  </a:lnTo>
                  <a:lnTo>
                    <a:pt x="5961" y="5024"/>
                  </a:lnTo>
                  <a:lnTo>
                    <a:pt x="6090" y="14416"/>
                  </a:lnTo>
                  <a:close/>
                  <a:moveTo>
                    <a:pt x="6325" y="21412"/>
                  </a:moveTo>
                  <a:lnTo>
                    <a:pt x="6011" y="188"/>
                  </a:lnTo>
                  <a:lnTo>
                    <a:pt x="5906" y="188"/>
                  </a:lnTo>
                  <a:lnTo>
                    <a:pt x="5592" y="21412"/>
                  </a:lnTo>
                  <a:lnTo>
                    <a:pt x="5730" y="21412"/>
                  </a:lnTo>
                  <a:lnTo>
                    <a:pt x="5789" y="17186"/>
                  </a:lnTo>
                  <a:lnTo>
                    <a:pt x="6126" y="17186"/>
                  </a:lnTo>
                  <a:lnTo>
                    <a:pt x="6185" y="21412"/>
                  </a:lnTo>
                  <a:lnTo>
                    <a:pt x="6325" y="21412"/>
                  </a:lnTo>
                  <a:close/>
                  <a:moveTo>
                    <a:pt x="5484" y="11739"/>
                  </a:moveTo>
                  <a:lnTo>
                    <a:pt x="5131" y="11739"/>
                  </a:lnTo>
                  <a:lnTo>
                    <a:pt x="5131" y="14557"/>
                  </a:lnTo>
                  <a:lnTo>
                    <a:pt x="5484" y="14557"/>
                  </a:lnTo>
                  <a:lnTo>
                    <a:pt x="5484" y="11739"/>
                  </a:lnTo>
                  <a:close/>
                  <a:moveTo>
                    <a:pt x="4942" y="21412"/>
                  </a:moveTo>
                  <a:lnTo>
                    <a:pt x="4942" y="11786"/>
                  </a:lnTo>
                  <a:cubicBezTo>
                    <a:pt x="4942" y="10049"/>
                    <a:pt x="4927" y="8640"/>
                    <a:pt x="4879" y="7513"/>
                  </a:cubicBezTo>
                  <a:cubicBezTo>
                    <a:pt x="4843" y="6621"/>
                    <a:pt x="4792" y="6151"/>
                    <a:pt x="4730" y="6151"/>
                  </a:cubicBezTo>
                  <a:cubicBezTo>
                    <a:pt x="4669" y="6151"/>
                    <a:pt x="4610" y="6715"/>
                    <a:pt x="4567" y="7842"/>
                  </a:cubicBezTo>
                  <a:lnTo>
                    <a:pt x="4567" y="6292"/>
                  </a:lnTo>
                  <a:lnTo>
                    <a:pt x="4447" y="6292"/>
                  </a:lnTo>
                  <a:lnTo>
                    <a:pt x="4447" y="21412"/>
                  </a:lnTo>
                  <a:lnTo>
                    <a:pt x="4570" y="21412"/>
                  </a:lnTo>
                  <a:lnTo>
                    <a:pt x="4570" y="12209"/>
                  </a:lnTo>
                  <a:cubicBezTo>
                    <a:pt x="4570" y="9908"/>
                    <a:pt x="4627" y="8828"/>
                    <a:pt x="4695" y="8828"/>
                  </a:cubicBezTo>
                  <a:cubicBezTo>
                    <a:pt x="4766" y="8828"/>
                    <a:pt x="4819" y="9861"/>
                    <a:pt x="4819" y="12209"/>
                  </a:cubicBezTo>
                  <a:lnTo>
                    <a:pt x="4819" y="21412"/>
                  </a:lnTo>
                  <a:lnTo>
                    <a:pt x="4942" y="21412"/>
                  </a:lnTo>
                  <a:close/>
                  <a:moveTo>
                    <a:pt x="4142" y="15965"/>
                  </a:moveTo>
                  <a:cubicBezTo>
                    <a:pt x="4142" y="17045"/>
                    <a:pt x="4133" y="17750"/>
                    <a:pt x="4116" y="18219"/>
                  </a:cubicBezTo>
                  <a:cubicBezTo>
                    <a:pt x="4083" y="18970"/>
                    <a:pt x="4047" y="19064"/>
                    <a:pt x="4000" y="19064"/>
                  </a:cubicBezTo>
                  <a:cubicBezTo>
                    <a:pt x="3924" y="19064"/>
                    <a:pt x="3888" y="18313"/>
                    <a:pt x="3888" y="16951"/>
                  </a:cubicBezTo>
                  <a:cubicBezTo>
                    <a:pt x="3888" y="15543"/>
                    <a:pt x="3926" y="14744"/>
                    <a:pt x="3998" y="14744"/>
                  </a:cubicBezTo>
                  <a:lnTo>
                    <a:pt x="4142" y="14744"/>
                  </a:lnTo>
                  <a:lnTo>
                    <a:pt x="4142" y="15965"/>
                  </a:lnTo>
                  <a:close/>
                  <a:moveTo>
                    <a:pt x="4263" y="21412"/>
                  </a:moveTo>
                  <a:lnTo>
                    <a:pt x="4263" y="11317"/>
                  </a:lnTo>
                  <a:cubicBezTo>
                    <a:pt x="4263" y="7889"/>
                    <a:pt x="4180" y="6151"/>
                    <a:pt x="4013" y="6151"/>
                  </a:cubicBezTo>
                  <a:cubicBezTo>
                    <a:pt x="3911" y="6151"/>
                    <a:pt x="3852" y="6621"/>
                    <a:pt x="3793" y="8311"/>
                  </a:cubicBezTo>
                  <a:lnTo>
                    <a:pt x="3875" y="10190"/>
                  </a:lnTo>
                  <a:cubicBezTo>
                    <a:pt x="3907" y="9110"/>
                    <a:pt x="3941" y="8734"/>
                    <a:pt x="4008" y="8734"/>
                  </a:cubicBezTo>
                  <a:cubicBezTo>
                    <a:pt x="4102" y="8734"/>
                    <a:pt x="4142" y="9626"/>
                    <a:pt x="4142" y="11551"/>
                  </a:cubicBezTo>
                  <a:lnTo>
                    <a:pt x="4142" y="12631"/>
                  </a:lnTo>
                  <a:lnTo>
                    <a:pt x="3981" y="12631"/>
                  </a:lnTo>
                  <a:cubicBezTo>
                    <a:pt x="3841" y="12631"/>
                    <a:pt x="3769" y="14463"/>
                    <a:pt x="3769" y="16998"/>
                  </a:cubicBezTo>
                  <a:cubicBezTo>
                    <a:pt x="3769" y="18266"/>
                    <a:pt x="3786" y="19440"/>
                    <a:pt x="3818" y="20238"/>
                  </a:cubicBezTo>
                  <a:cubicBezTo>
                    <a:pt x="3854" y="21177"/>
                    <a:pt x="3905" y="21600"/>
                    <a:pt x="3981" y="21600"/>
                  </a:cubicBezTo>
                  <a:cubicBezTo>
                    <a:pt x="4057" y="21600"/>
                    <a:pt x="4099" y="21177"/>
                    <a:pt x="4144" y="20050"/>
                  </a:cubicBezTo>
                  <a:lnTo>
                    <a:pt x="4144" y="21412"/>
                  </a:lnTo>
                  <a:lnTo>
                    <a:pt x="4263" y="21412"/>
                  </a:lnTo>
                  <a:close/>
                  <a:moveTo>
                    <a:pt x="3602" y="6292"/>
                  </a:moveTo>
                  <a:lnTo>
                    <a:pt x="3479" y="6292"/>
                  </a:lnTo>
                  <a:lnTo>
                    <a:pt x="3479" y="21412"/>
                  </a:lnTo>
                  <a:lnTo>
                    <a:pt x="3602" y="21412"/>
                  </a:lnTo>
                  <a:lnTo>
                    <a:pt x="3602" y="6292"/>
                  </a:lnTo>
                  <a:close/>
                  <a:moveTo>
                    <a:pt x="3606" y="94"/>
                  </a:moveTo>
                  <a:lnTo>
                    <a:pt x="3477" y="94"/>
                  </a:lnTo>
                  <a:lnTo>
                    <a:pt x="3477" y="3334"/>
                  </a:lnTo>
                  <a:lnTo>
                    <a:pt x="3606" y="3334"/>
                  </a:lnTo>
                  <a:lnTo>
                    <a:pt x="3606" y="94"/>
                  </a:lnTo>
                  <a:close/>
                  <a:moveTo>
                    <a:pt x="3282" y="21412"/>
                  </a:moveTo>
                  <a:lnTo>
                    <a:pt x="3282" y="18830"/>
                  </a:lnTo>
                  <a:lnTo>
                    <a:pt x="3231" y="18830"/>
                  </a:lnTo>
                  <a:cubicBezTo>
                    <a:pt x="3185" y="18830"/>
                    <a:pt x="3162" y="18172"/>
                    <a:pt x="3162" y="17092"/>
                  </a:cubicBezTo>
                  <a:lnTo>
                    <a:pt x="3162" y="8922"/>
                  </a:lnTo>
                  <a:lnTo>
                    <a:pt x="3282" y="8922"/>
                  </a:lnTo>
                  <a:lnTo>
                    <a:pt x="3282" y="6574"/>
                  </a:lnTo>
                  <a:lnTo>
                    <a:pt x="3162" y="6574"/>
                  </a:lnTo>
                  <a:lnTo>
                    <a:pt x="3162" y="1972"/>
                  </a:lnTo>
                  <a:lnTo>
                    <a:pt x="3041" y="1972"/>
                  </a:lnTo>
                  <a:lnTo>
                    <a:pt x="3041" y="6574"/>
                  </a:lnTo>
                  <a:lnTo>
                    <a:pt x="2971" y="6574"/>
                  </a:lnTo>
                  <a:lnTo>
                    <a:pt x="2971" y="8922"/>
                  </a:lnTo>
                  <a:lnTo>
                    <a:pt x="3041" y="8922"/>
                  </a:lnTo>
                  <a:lnTo>
                    <a:pt x="3041" y="17233"/>
                  </a:lnTo>
                  <a:cubicBezTo>
                    <a:pt x="3041" y="19393"/>
                    <a:pt x="3094" y="21412"/>
                    <a:pt x="3208" y="21412"/>
                  </a:cubicBezTo>
                  <a:lnTo>
                    <a:pt x="3282" y="21412"/>
                  </a:lnTo>
                  <a:close/>
                  <a:moveTo>
                    <a:pt x="2846" y="16810"/>
                  </a:moveTo>
                  <a:cubicBezTo>
                    <a:pt x="2846" y="14134"/>
                    <a:pt x="2780" y="12772"/>
                    <a:pt x="2666" y="12537"/>
                  </a:cubicBezTo>
                  <a:lnTo>
                    <a:pt x="2569" y="12350"/>
                  </a:lnTo>
                  <a:cubicBezTo>
                    <a:pt x="2503" y="12209"/>
                    <a:pt x="2484" y="11504"/>
                    <a:pt x="2484" y="10612"/>
                  </a:cubicBezTo>
                  <a:cubicBezTo>
                    <a:pt x="2484" y="9485"/>
                    <a:pt x="2522" y="8687"/>
                    <a:pt x="2596" y="8687"/>
                  </a:cubicBezTo>
                  <a:cubicBezTo>
                    <a:pt x="2653" y="8687"/>
                    <a:pt x="2708" y="8969"/>
                    <a:pt x="2746" y="9767"/>
                  </a:cubicBezTo>
                  <a:lnTo>
                    <a:pt x="2823" y="7842"/>
                  </a:lnTo>
                  <a:cubicBezTo>
                    <a:pt x="2766" y="6621"/>
                    <a:pt x="2689" y="6151"/>
                    <a:pt x="2596" y="6151"/>
                  </a:cubicBezTo>
                  <a:cubicBezTo>
                    <a:pt x="2469" y="6151"/>
                    <a:pt x="2367" y="7795"/>
                    <a:pt x="2367" y="10753"/>
                  </a:cubicBezTo>
                  <a:cubicBezTo>
                    <a:pt x="2367" y="13430"/>
                    <a:pt x="2433" y="14697"/>
                    <a:pt x="2547" y="14932"/>
                  </a:cubicBezTo>
                  <a:lnTo>
                    <a:pt x="2645" y="15120"/>
                  </a:lnTo>
                  <a:cubicBezTo>
                    <a:pt x="2704" y="15261"/>
                    <a:pt x="2727" y="15918"/>
                    <a:pt x="2727" y="16951"/>
                  </a:cubicBezTo>
                  <a:cubicBezTo>
                    <a:pt x="2727" y="18360"/>
                    <a:pt x="2668" y="19017"/>
                    <a:pt x="2592" y="19017"/>
                  </a:cubicBezTo>
                  <a:cubicBezTo>
                    <a:pt x="2533" y="19017"/>
                    <a:pt x="2467" y="18689"/>
                    <a:pt x="2418" y="17421"/>
                  </a:cubicBezTo>
                  <a:lnTo>
                    <a:pt x="2336" y="19440"/>
                  </a:lnTo>
                  <a:cubicBezTo>
                    <a:pt x="2408" y="21177"/>
                    <a:pt x="2494" y="21600"/>
                    <a:pt x="2592" y="21600"/>
                  </a:cubicBezTo>
                  <a:cubicBezTo>
                    <a:pt x="2738" y="21600"/>
                    <a:pt x="2846" y="19957"/>
                    <a:pt x="2846" y="16810"/>
                  </a:cubicBezTo>
                  <a:close/>
                  <a:moveTo>
                    <a:pt x="2183" y="6292"/>
                  </a:moveTo>
                  <a:lnTo>
                    <a:pt x="2060" y="6292"/>
                  </a:lnTo>
                  <a:lnTo>
                    <a:pt x="2060" y="21412"/>
                  </a:lnTo>
                  <a:lnTo>
                    <a:pt x="2183" y="21412"/>
                  </a:lnTo>
                  <a:lnTo>
                    <a:pt x="2183" y="6292"/>
                  </a:lnTo>
                  <a:close/>
                  <a:moveTo>
                    <a:pt x="2187" y="94"/>
                  </a:moveTo>
                  <a:lnTo>
                    <a:pt x="2056" y="94"/>
                  </a:lnTo>
                  <a:lnTo>
                    <a:pt x="2056" y="3334"/>
                  </a:lnTo>
                  <a:lnTo>
                    <a:pt x="2187" y="3334"/>
                  </a:lnTo>
                  <a:lnTo>
                    <a:pt x="2187" y="94"/>
                  </a:lnTo>
                  <a:close/>
                  <a:moveTo>
                    <a:pt x="1942" y="7560"/>
                  </a:moveTo>
                  <a:cubicBezTo>
                    <a:pt x="1900" y="6527"/>
                    <a:pt x="1855" y="6151"/>
                    <a:pt x="1796" y="6151"/>
                  </a:cubicBezTo>
                  <a:cubicBezTo>
                    <a:pt x="1728" y="6151"/>
                    <a:pt x="1666" y="6903"/>
                    <a:pt x="1633" y="7936"/>
                  </a:cubicBezTo>
                  <a:lnTo>
                    <a:pt x="1633" y="6292"/>
                  </a:lnTo>
                  <a:lnTo>
                    <a:pt x="1514" y="6292"/>
                  </a:lnTo>
                  <a:lnTo>
                    <a:pt x="1514" y="21412"/>
                  </a:lnTo>
                  <a:lnTo>
                    <a:pt x="1637" y="21412"/>
                  </a:lnTo>
                  <a:lnTo>
                    <a:pt x="1637" y="12256"/>
                  </a:lnTo>
                  <a:cubicBezTo>
                    <a:pt x="1637" y="10143"/>
                    <a:pt x="1692" y="8828"/>
                    <a:pt x="1758" y="8828"/>
                  </a:cubicBezTo>
                  <a:cubicBezTo>
                    <a:pt x="1800" y="8828"/>
                    <a:pt x="1821" y="9157"/>
                    <a:pt x="1849" y="9861"/>
                  </a:cubicBezTo>
                  <a:lnTo>
                    <a:pt x="1942" y="7560"/>
                  </a:lnTo>
                  <a:close/>
                  <a:moveTo>
                    <a:pt x="1307" y="21412"/>
                  </a:moveTo>
                  <a:lnTo>
                    <a:pt x="1307" y="11692"/>
                  </a:lnTo>
                  <a:cubicBezTo>
                    <a:pt x="1307" y="8405"/>
                    <a:pt x="1232" y="6151"/>
                    <a:pt x="1095" y="6151"/>
                  </a:cubicBezTo>
                  <a:cubicBezTo>
                    <a:pt x="1035" y="6151"/>
                    <a:pt x="980" y="6715"/>
                    <a:pt x="938" y="7842"/>
                  </a:cubicBezTo>
                  <a:lnTo>
                    <a:pt x="938" y="188"/>
                  </a:lnTo>
                  <a:lnTo>
                    <a:pt x="815" y="188"/>
                  </a:lnTo>
                  <a:lnTo>
                    <a:pt x="815" y="21412"/>
                  </a:lnTo>
                  <a:lnTo>
                    <a:pt x="938" y="21412"/>
                  </a:lnTo>
                  <a:lnTo>
                    <a:pt x="938" y="12162"/>
                  </a:lnTo>
                  <a:cubicBezTo>
                    <a:pt x="938" y="9908"/>
                    <a:pt x="993" y="8828"/>
                    <a:pt x="1061" y="8828"/>
                  </a:cubicBezTo>
                  <a:cubicBezTo>
                    <a:pt x="1129" y="8828"/>
                    <a:pt x="1184" y="9861"/>
                    <a:pt x="1184" y="12162"/>
                  </a:cubicBezTo>
                  <a:lnTo>
                    <a:pt x="1184" y="21412"/>
                  </a:lnTo>
                  <a:lnTo>
                    <a:pt x="1307" y="21412"/>
                  </a:lnTo>
                  <a:close/>
                  <a:moveTo>
                    <a:pt x="614" y="15073"/>
                  </a:moveTo>
                  <a:lnTo>
                    <a:pt x="483" y="15073"/>
                  </a:lnTo>
                  <a:cubicBezTo>
                    <a:pt x="462" y="17233"/>
                    <a:pt x="404" y="18736"/>
                    <a:pt x="309" y="18736"/>
                  </a:cubicBezTo>
                  <a:cubicBezTo>
                    <a:pt x="258" y="18736"/>
                    <a:pt x="212" y="18219"/>
                    <a:pt x="182" y="17421"/>
                  </a:cubicBezTo>
                  <a:cubicBezTo>
                    <a:pt x="140" y="16294"/>
                    <a:pt x="131" y="15073"/>
                    <a:pt x="131" y="10800"/>
                  </a:cubicBezTo>
                  <a:cubicBezTo>
                    <a:pt x="131" y="6527"/>
                    <a:pt x="140" y="5306"/>
                    <a:pt x="182" y="4179"/>
                  </a:cubicBezTo>
                  <a:cubicBezTo>
                    <a:pt x="212" y="3381"/>
                    <a:pt x="258" y="2911"/>
                    <a:pt x="309" y="2911"/>
                  </a:cubicBezTo>
                  <a:cubicBezTo>
                    <a:pt x="404" y="2911"/>
                    <a:pt x="460" y="4414"/>
                    <a:pt x="481" y="6527"/>
                  </a:cubicBezTo>
                  <a:lnTo>
                    <a:pt x="614" y="6527"/>
                  </a:lnTo>
                  <a:cubicBezTo>
                    <a:pt x="584" y="2301"/>
                    <a:pt x="466" y="0"/>
                    <a:pt x="309" y="0"/>
                  </a:cubicBezTo>
                  <a:cubicBezTo>
                    <a:pt x="220" y="0"/>
                    <a:pt x="142" y="845"/>
                    <a:pt x="83" y="2301"/>
                  </a:cubicBezTo>
                  <a:cubicBezTo>
                    <a:pt x="-2" y="4367"/>
                    <a:pt x="0" y="6715"/>
                    <a:pt x="0" y="10800"/>
                  </a:cubicBezTo>
                  <a:cubicBezTo>
                    <a:pt x="0" y="14885"/>
                    <a:pt x="-2" y="17233"/>
                    <a:pt x="83" y="19346"/>
                  </a:cubicBezTo>
                  <a:cubicBezTo>
                    <a:pt x="142" y="20802"/>
                    <a:pt x="220" y="21600"/>
                    <a:pt x="309" y="21600"/>
                  </a:cubicBezTo>
                  <a:cubicBezTo>
                    <a:pt x="462" y="21600"/>
                    <a:pt x="585" y="19299"/>
                    <a:pt x="614" y="1507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  <a:endParaRPr/>
            </a:p>
          </p:txBody>
        </p:sp>
      </p:grpSp>
      <p:sp>
        <p:nvSpPr>
          <p:cNvPr id="126" name="Titeltext"/>
          <p:cNvSpPr txBox="1">
            <a:spLocks noGrp="1"/>
          </p:cNvSpPr>
          <p:nvPr>
            <p:ph type="title"/>
          </p:nvPr>
        </p:nvSpPr>
        <p:spPr>
          <a:xfrm>
            <a:off x="431800" y="258763"/>
            <a:ext cx="7773989" cy="1079501"/>
          </a:xfrm>
          <a:prstGeom prst="rect">
            <a:avLst/>
          </a:prstGeom>
        </p:spPr>
        <p:txBody>
          <a:bodyPr/>
          <a:lstStyle/>
          <a:p>
            <a:r>
              <a:t>Titeltext</a:t>
            </a:r>
          </a:p>
        </p:txBody>
      </p:sp>
      <p:sp>
        <p:nvSpPr>
          <p:cNvPr id="127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Foliennummer"/>
          <p:cNvSpPr txBox="1">
            <a:spLocks noGrp="1"/>
          </p:cNvSpPr>
          <p:nvPr>
            <p:ph type="sldNum" sz="quarter" idx="2"/>
          </p:nvPr>
        </p:nvSpPr>
        <p:spPr>
          <a:xfrm>
            <a:off x="7900224" y="33487"/>
            <a:ext cx="358414" cy="370840"/>
          </a:xfrm>
          <a:prstGeom prst="rect">
            <a:avLst/>
          </a:prstGeom>
        </p:spPr>
        <p:txBody>
          <a:bodyPr anchor="t"/>
          <a:lstStyle>
            <a:lvl1pPr algn="l">
              <a:defRPr sz="1800">
                <a:solidFill>
                  <a:srgbClr val="000000"/>
                </a:solidFill>
                <a:latin typeface="D-DIN"/>
                <a:ea typeface="D-DIN"/>
                <a:cs typeface="D-DIN"/>
                <a:sym typeface="D-D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35" name="Titeltext"/>
          <p:cNvSpPr txBox="1">
            <a:spLocks noGrp="1"/>
          </p:cNvSpPr>
          <p:nvPr>
            <p:ph type="title"/>
          </p:nvPr>
        </p:nvSpPr>
        <p:spPr>
          <a:xfrm>
            <a:off x="647700" y="2012950"/>
            <a:ext cx="7345364" cy="1389063"/>
          </a:xfrm>
          <a:prstGeom prst="rect">
            <a:avLst/>
          </a:prstGeom>
        </p:spPr>
        <p:txBody>
          <a:bodyPr/>
          <a:lstStyle>
            <a:lvl1pPr>
              <a:defRPr sz="2400" b="1"/>
            </a:lvl1pPr>
          </a:lstStyle>
          <a:p>
            <a:r>
              <a:t>Titeltext</a:t>
            </a:r>
          </a:p>
        </p:txBody>
      </p:sp>
      <p:sp>
        <p:nvSpPr>
          <p:cNvPr id="136" name="Textebene 1…"/>
          <p:cNvSpPr txBox="1">
            <a:spLocks noGrp="1"/>
          </p:cNvSpPr>
          <p:nvPr>
            <p:ph type="body" sz="quarter" idx="1"/>
          </p:nvPr>
        </p:nvSpPr>
        <p:spPr>
          <a:xfrm>
            <a:off x="1295400" y="3671887"/>
            <a:ext cx="6049963" cy="1655763"/>
          </a:xfrm>
          <a:prstGeom prst="rect">
            <a:avLst/>
          </a:prstGeom>
        </p:spPr>
        <p:txBody>
          <a:bodyPr/>
          <a:lstStyle>
            <a:lvl1pPr marL="0" indent="0" algn="ctr">
              <a:defRPr sz="2000"/>
            </a:lvl1pPr>
            <a:lvl2pPr marL="0" indent="457200" algn="ctr">
              <a:defRPr sz="2000"/>
            </a:lvl2pPr>
            <a:lvl3pPr marL="0" indent="914400" algn="ctr">
              <a:defRPr sz="2000"/>
            </a:lvl3pPr>
            <a:lvl4pPr marL="0" indent="1371600" algn="ctr">
              <a:defRPr sz="2000"/>
            </a:lvl4pPr>
            <a:lvl5pPr marL="0" indent="1828800" algn="ctr">
              <a:defRPr sz="2000"/>
            </a:lvl5pPr>
          </a:lstStyle>
          <a:p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Rectangle 1"/>
          <p:cNvSpPr/>
          <p:nvPr/>
        </p:nvSpPr>
        <p:spPr>
          <a:xfrm>
            <a:off x="-1" y="0"/>
            <a:ext cx="8640765" cy="1152525"/>
          </a:xfrm>
          <a:prstGeom prst="rect">
            <a:avLst/>
          </a:prstGeom>
          <a:solidFill>
            <a:srgbClr val="6AACDA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  <a:latin typeface="D-DIN"/>
                <a:ea typeface="D-DIN"/>
                <a:cs typeface="D-DIN"/>
                <a:sym typeface="D-DIN"/>
              </a:defRPr>
            </a:pPr>
            <a:endParaRPr/>
          </a:p>
        </p:txBody>
      </p:sp>
      <p:grpSp>
        <p:nvGrpSpPr>
          <p:cNvPr id="153" name="Group 3"/>
          <p:cNvGrpSpPr/>
          <p:nvPr/>
        </p:nvGrpSpPr>
        <p:grpSpPr>
          <a:xfrm>
            <a:off x="6189662" y="179387"/>
            <a:ext cx="2265175" cy="753875"/>
            <a:chOff x="0" y="0"/>
            <a:chExt cx="2265173" cy="753873"/>
          </a:xfrm>
        </p:grpSpPr>
        <p:grpSp>
          <p:nvGrpSpPr>
            <p:cNvPr id="150" name="Group 4"/>
            <p:cNvGrpSpPr/>
            <p:nvPr/>
          </p:nvGrpSpPr>
          <p:grpSpPr>
            <a:xfrm>
              <a:off x="0" y="0"/>
              <a:ext cx="1131699" cy="379225"/>
              <a:chOff x="0" y="0"/>
              <a:chExt cx="1131698" cy="379224"/>
            </a:xfrm>
          </p:grpSpPr>
          <p:sp>
            <p:nvSpPr>
              <p:cNvPr id="144" name="Freeform 5"/>
              <p:cNvSpPr/>
              <p:nvPr/>
            </p:nvSpPr>
            <p:spPr>
              <a:xfrm>
                <a:off x="0" y="0"/>
                <a:ext cx="1131699" cy="379225"/>
              </a:xfrm>
              <a:prstGeom prst="rect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chemeClr val="accent3">
                        <a:lumOff val="44000"/>
                      </a:schemeClr>
                    </a:solidFill>
                    <a:latin typeface="D-DIN"/>
                    <a:ea typeface="D-DIN"/>
                    <a:cs typeface="D-DIN"/>
                    <a:sym typeface="D-DIN"/>
                  </a:defRPr>
                </a:pPr>
                <a:endParaRPr/>
              </a:p>
            </p:txBody>
          </p:sp>
          <p:sp>
            <p:nvSpPr>
              <p:cNvPr id="145" name="Freeform 6"/>
              <p:cNvSpPr/>
              <p:nvPr/>
            </p:nvSpPr>
            <p:spPr>
              <a:xfrm>
                <a:off x="749221" y="0"/>
                <a:ext cx="12701" cy="269688"/>
              </a:xfrm>
              <a:prstGeom prst="rect">
                <a:avLst/>
              </a:prstGeom>
              <a:solidFill>
                <a:schemeClr val="accent3">
                  <a:lumOff val="44000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chemeClr val="accent3">
                        <a:lumOff val="44000"/>
                      </a:schemeClr>
                    </a:solidFill>
                    <a:latin typeface="D-DIN"/>
                    <a:ea typeface="D-DIN"/>
                    <a:cs typeface="D-DIN"/>
                    <a:sym typeface="D-DIN"/>
                  </a:defRPr>
                </a:pPr>
                <a:endParaRPr/>
              </a:p>
            </p:txBody>
          </p:sp>
          <p:sp>
            <p:nvSpPr>
              <p:cNvPr id="146" name="Freeform 7"/>
              <p:cNvSpPr/>
              <p:nvPr/>
            </p:nvSpPr>
            <p:spPr>
              <a:xfrm>
                <a:off x="369808" y="104774"/>
                <a:ext cx="12701" cy="272864"/>
              </a:xfrm>
              <a:prstGeom prst="rect">
                <a:avLst/>
              </a:prstGeom>
              <a:solidFill>
                <a:schemeClr val="accent3">
                  <a:lumOff val="44000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chemeClr val="accent3">
                        <a:lumOff val="44000"/>
                      </a:schemeClr>
                    </a:solidFill>
                    <a:latin typeface="D-DIN"/>
                    <a:ea typeface="D-DIN"/>
                    <a:cs typeface="D-DIN"/>
                    <a:sym typeface="D-DIN"/>
                  </a:defRPr>
                </a:pPr>
                <a:endParaRPr/>
              </a:p>
            </p:txBody>
          </p:sp>
          <p:sp>
            <p:nvSpPr>
              <p:cNvPr id="147" name="Freeform 8"/>
              <p:cNvSpPr/>
              <p:nvPr/>
            </p:nvSpPr>
            <p:spPr>
              <a:xfrm>
                <a:off x="111124" y="103187"/>
                <a:ext cx="150629" cy="16808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950" y="21600"/>
                    </a:moveTo>
                    <a:cubicBezTo>
                      <a:pt x="4944" y="21600"/>
                      <a:pt x="0" y="17189"/>
                      <a:pt x="0" y="10740"/>
                    </a:cubicBezTo>
                    <a:cubicBezTo>
                      <a:pt x="0" y="4555"/>
                      <a:pt x="5235" y="0"/>
                      <a:pt x="11897" y="0"/>
                    </a:cubicBezTo>
                    <a:cubicBezTo>
                      <a:pt x="15176" y="0"/>
                      <a:pt x="18612" y="695"/>
                      <a:pt x="20754" y="3332"/>
                    </a:cubicBezTo>
                    <a:lnTo>
                      <a:pt x="17502" y="6257"/>
                    </a:lnTo>
                    <a:cubicBezTo>
                      <a:pt x="16630" y="5010"/>
                      <a:pt x="14515" y="4123"/>
                      <a:pt x="11950" y="4123"/>
                    </a:cubicBezTo>
                    <a:cubicBezTo>
                      <a:pt x="8354" y="4123"/>
                      <a:pt x="5155" y="6665"/>
                      <a:pt x="5155" y="10740"/>
                    </a:cubicBezTo>
                    <a:cubicBezTo>
                      <a:pt x="5155" y="14576"/>
                      <a:pt x="7826" y="17549"/>
                      <a:pt x="12188" y="17549"/>
                    </a:cubicBezTo>
                    <a:cubicBezTo>
                      <a:pt x="13457" y="17549"/>
                      <a:pt x="16339" y="17309"/>
                      <a:pt x="18057" y="14480"/>
                    </a:cubicBezTo>
                    <a:lnTo>
                      <a:pt x="21600" y="16877"/>
                    </a:lnTo>
                    <a:cubicBezTo>
                      <a:pt x="18956" y="20737"/>
                      <a:pt x="15070" y="21600"/>
                      <a:pt x="11950" y="21600"/>
                    </a:cubicBezTo>
                  </a:path>
                </a:pathLst>
              </a:custGeom>
              <a:solidFill>
                <a:schemeClr val="accent3">
                  <a:lumOff val="44000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chemeClr val="accent3">
                        <a:lumOff val="44000"/>
                      </a:schemeClr>
                    </a:solidFill>
                    <a:latin typeface="D-DIN"/>
                    <a:ea typeface="D-DIN"/>
                    <a:cs typeface="D-DIN"/>
                    <a:sym typeface="D-DIN"/>
                  </a:defRPr>
                </a:pPr>
                <a:endParaRPr/>
              </a:p>
            </p:txBody>
          </p:sp>
          <p:sp>
            <p:nvSpPr>
              <p:cNvPr id="148" name="Freeform 9"/>
              <p:cNvSpPr/>
              <p:nvPr/>
            </p:nvSpPr>
            <p:spPr>
              <a:xfrm>
                <a:off x="877887" y="107949"/>
                <a:ext cx="131579" cy="16332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906" y="21600"/>
                    </a:moveTo>
                    <a:cubicBezTo>
                      <a:pt x="3181" y="21600"/>
                      <a:pt x="0" y="17724"/>
                      <a:pt x="0" y="12886"/>
                    </a:cubicBezTo>
                    <a:lnTo>
                      <a:pt x="0" y="0"/>
                    </a:lnTo>
                    <a:lnTo>
                      <a:pt x="5938" y="0"/>
                    </a:lnTo>
                    <a:lnTo>
                      <a:pt x="5938" y="12516"/>
                    </a:lnTo>
                    <a:cubicBezTo>
                      <a:pt x="5938" y="15824"/>
                      <a:pt x="7362" y="17305"/>
                      <a:pt x="10967" y="17305"/>
                    </a:cubicBezTo>
                    <a:cubicBezTo>
                      <a:pt x="14511" y="17305"/>
                      <a:pt x="15662" y="15774"/>
                      <a:pt x="15662" y="12516"/>
                    </a:cubicBezTo>
                    <a:lnTo>
                      <a:pt x="15662" y="0"/>
                    </a:lnTo>
                    <a:lnTo>
                      <a:pt x="21600" y="0"/>
                    </a:lnTo>
                    <a:lnTo>
                      <a:pt x="21600" y="12886"/>
                    </a:lnTo>
                    <a:cubicBezTo>
                      <a:pt x="21600" y="17453"/>
                      <a:pt x="18692" y="21600"/>
                      <a:pt x="10906" y="21600"/>
                    </a:cubicBezTo>
                  </a:path>
                </a:pathLst>
              </a:custGeom>
              <a:solidFill>
                <a:schemeClr val="accent3">
                  <a:lumOff val="44000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chemeClr val="accent3">
                        <a:lumOff val="44000"/>
                      </a:schemeClr>
                    </a:solidFill>
                    <a:latin typeface="D-DIN"/>
                    <a:ea typeface="D-DIN"/>
                    <a:cs typeface="D-DIN"/>
                    <a:sym typeface="D-DIN"/>
                  </a:defRPr>
                </a:pPr>
                <a:endParaRPr/>
              </a:p>
            </p:txBody>
          </p:sp>
          <p:sp>
            <p:nvSpPr>
              <p:cNvPr id="149" name="Freeform 10"/>
              <p:cNvSpPr/>
              <p:nvPr/>
            </p:nvSpPr>
            <p:spPr>
              <a:xfrm>
                <a:off x="485774" y="98424"/>
                <a:ext cx="160153" cy="16967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369" y="21600"/>
                    </a:moveTo>
                    <a:lnTo>
                      <a:pt x="14116" y="16889"/>
                    </a:lnTo>
                    <a:lnTo>
                      <a:pt x="7484" y="16889"/>
                    </a:lnTo>
                    <a:lnTo>
                      <a:pt x="5231" y="21600"/>
                    </a:lnTo>
                    <a:lnTo>
                      <a:pt x="0" y="21600"/>
                    </a:lnTo>
                    <a:lnTo>
                      <a:pt x="10787" y="0"/>
                    </a:lnTo>
                    <a:lnTo>
                      <a:pt x="21600" y="21600"/>
                    </a:lnTo>
                    <a:lnTo>
                      <a:pt x="16369" y="21600"/>
                    </a:lnTo>
                    <a:close/>
                    <a:moveTo>
                      <a:pt x="10787" y="9752"/>
                    </a:moveTo>
                    <a:lnTo>
                      <a:pt x="8885" y="13568"/>
                    </a:lnTo>
                    <a:lnTo>
                      <a:pt x="12715" y="13568"/>
                    </a:lnTo>
                    <a:lnTo>
                      <a:pt x="10787" y="9752"/>
                    </a:lnTo>
                    <a:close/>
                  </a:path>
                </a:pathLst>
              </a:custGeom>
              <a:solidFill>
                <a:schemeClr val="accent3">
                  <a:lumOff val="44000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solidFill>
                      <a:schemeClr val="accent3">
                        <a:lumOff val="44000"/>
                      </a:schemeClr>
                    </a:solidFill>
                    <a:latin typeface="D-DIN"/>
                    <a:ea typeface="D-DIN"/>
                    <a:cs typeface="D-DIN"/>
                    <a:sym typeface="D-DIN"/>
                  </a:defRPr>
                </a:pPr>
                <a:endParaRPr/>
              </a:p>
            </p:txBody>
          </p:sp>
        </p:grpSp>
        <p:sp>
          <p:nvSpPr>
            <p:cNvPr id="151" name="Freeform 11"/>
            <p:cNvSpPr/>
            <p:nvPr/>
          </p:nvSpPr>
          <p:spPr>
            <a:xfrm>
              <a:off x="0" y="377824"/>
              <a:ext cx="2265174" cy="376050"/>
            </a:xfrm>
            <a:prstGeom prst="rect">
              <a:avLst/>
            </a:prstGeom>
            <a:solidFill>
              <a:schemeClr val="accent3">
                <a:lumOff val="44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D-DIN"/>
                  <a:ea typeface="D-DIN"/>
                  <a:cs typeface="D-DIN"/>
                  <a:sym typeface="D-DIN"/>
                </a:defRPr>
              </a:pPr>
              <a:endParaRPr/>
            </a:p>
          </p:txBody>
        </p:sp>
        <p:sp>
          <p:nvSpPr>
            <p:cNvPr id="152" name="Freeform 12"/>
            <p:cNvSpPr/>
            <p:nvPr/>
          </p:nvSpPr>
          <p:spPr>
            <a:xfrm>
              <a:off x="54163" y="614362"/>
              <a:ext cx="2150686" cy="839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98" h="21600" extrusionOk="0">
                  <a:moveTo>
                    <a:pt x="21598" y="21412"/>
                  </a:moveTo>
                  <a:lnTo>
                    <a:pt x="21598" y="18830"/>
                  </a:lnTo>
                  <a:lnTo>
                    <a:pt x="21543" y="18830"/>
                  </a:lnTo>
                  <a:cubicBezTo>
                    <a:pt x="21494" y="18830"/>
                    <a:pt x="21477" y="18219"/>
                    <a:pt x="21477" y="17092"/>
                  </a:cubicBezTo>
                  <a:lnTo>
                    <a:pt x="21477" y="188"/>
                  </a:lnTo>
                  <a:lnTo>
                    <a:pt x="21355" y="188"/>
                  </a:lnTo>
                  <a:lnTo>
                    <a:pt x="21355" y="17233"/>
                  </a:lnTo>
                  <a:cubicBezTo>
                    <a:pt x="21355" y="19487"/>
                    <a:pt x="21405" y="21412"/>
                    <a:pt x="21522" y="21412"/>
                  </a:cubicBezTo>
                  <a:lnTo>
                    <a:pt x="21598" y="21412"/>
                  </a:lnTo>
                  <a:close/>
                  <a:moveTo>
                    <a:pt x="21056" y="12631"/>
                  </a:moveTo>
                  <a:lnTo>
                    <a:pt x="20781" y="12631"/>
                  </a:lnTo>
                  <a:cubicBezTo>
                    <a:pt x="20783" y="11692"/>
                    <a:pt x="20785" y="11270"/>
                    <a:pt x="20796" y="10565"/>
                  </a:cubicBezTo>
                  <a:cubicBezTo>
                    <a:pt x="20817" y="9438"/>
                    <a:pt x="20861" y="8687"/>
                    <a:pt x="20920" y="8687"/>
                  </a:cubicBezTo>
                  <a:cubicBezTo>
                    <a:pt x="20976" y="8687"/>
                    <a:pt x="21020" y="9438"/>
                    <a:pt x="21039" y="10565"/>
                  </a:cubicBezTo>
                  <a:cubicBezTo>
                    <a:pt x="21050" y="11270"/>
                    <a:pt x="21054" y="11692"/>
                    <a:pt x="21056" y="12631"/>
                  </a:cubicBezTo>
                  <a:close/>
                  <a:moveTo>
                    <a:pt x="21177" y="14744"/>
                  </a:moveTo>
                  <a:lnTo>
                    <a:pt x="21177" y="13430"/>
                  </a:lnTo>
                  <a:cubicBezTo>
                    <a:pt x="21177" y="9110"/>
                    <a:pt x="21083" y="6151"/>
                    <a:pt x="20920" y="6151"/>
                  </a:cubicBezTo>
                  <a:cubicBezTo>
                    <a:pt x="20762" y="6151"/>
                    <a:pt x="20660" y="8969"/>
                    <a:pt x="20660" y="13852"/>
                  </a:cubicBezTo>
                  <a:cubicBezTo>
                    <a:pt x="20660" y="19628"/>
                    <a:pt x="20781" y="21600"/>
                    <a:pt x="20935" y="21600"/>
                  </a:cubicBezTo>
                  <a:cubicBezTo>
                    <a:pt x="21041" y="21600"/>
                    <a:pt x="21100" y="20802"/>
                    <a:pt x="21162" y="19252"/>
                  </a:cubicBezTo>
                  <a:lnTo>
                    <a:pt x="21084" y="17421"/>
                  </a:lnTo>
                  <a:cubicBezTo>
                    <a:pt x="21041" y="18501"/>
                    <a:pt x="21005" y="18970"/>
                    <a:pt x="20937" y="18970"/>
                  </a:cubicBezTo>
                  <a:cubicBezTo>
                    <a:pt x="20836" y="18970"/>
                    <a:pt x="20781" y="17327"/>
                    <a:pt x="20781" y="14744"/>
                  </a:cubicBezTo>
                  <a:lnTo>
                    <a:pt x="21177" y="14744"/>
                  </a:lnTo>
                  <a:close/>
                  <a:moveTo>
                    <a:pt x="20503" y="6292"/>
                  </a:moveTo>
                  <a:lnTo>
                    <a:pt x="20380" y="6292"/>
                  </a:lnTo>
                  <a:lnTo>
                    <a:pt x="20380" y="21412"/>
                  </a:lnTo>
                  <a:lnTo>
                    <a:pt x="20503" y="21412"/>
                  </a:lnTo>
                  <a:lnTo>
                    <a:pt x="20503" y="6292"/>
                  </a:lnTo>
                  <a:close/>
                  <a:moveTo>
                    <a:pt x="20507" y="94"/>
                  </a:moveTo>
                  <a:lnTo>
                    <a:pt x="20376" y="94"/>
                  </a:lnTo>
                  <a:lnTo>
                    <a:pt x="20376" y="3334"/>
                  </a:lnTo>
                  <a:lnTo>
                    <a:pt x="20507" y="3334"/>
                  </a:lnTo>
                  <a:lnTo>
                    <a:pt x="20507" y="94"/>
                  </a:lnTo>
                  <a:close/>
                  <a:moveTo>
                    <a:pt x="20228" y="21412"/>
                  </a:moveTo>
                  <a:lnTo>
                    <a:pt x="19921" y="8499"/>
                  </a:lnTo>
                  <a:lnTo>
                    <a:pt x="20200" y="188"/>
                  </a:lnTo>
                  <a:lnTo>
                    <a:pt x="20040" y="188"/>
                  </a:lnTo>
                  <a:lnTo>
                    <a:pt x="19690" y="10894"/>
                  </a:lnTo>
                  <a:lnTo>
                    <a:pt x="19690" y="188"/>
                  </a:lnTo>
                  <a:lnTo>
                    <a:pt x="19561" y="188"/>
                  </a:lnTo>
                  <a:lnTo>
                    <a:pt x="19561" y="21412"/>
                  </a:lnTo>
                  <a:lnTo>
                    <a:pt x="19690" y="21412"/>
                  </a:lnTo>
                  <a:lnTo>
                    <a:pt x="19690" y="15261"/>
                  </a:lnTo>
                  <a:lnTo>
                    <a:pt x="19834" y="10988"/>
                  </a:lnTo>
                  <a:lnTo>
                    <a:pt x="20076" y="21412"/>
                  </a:lnTo>
                  <a:lnTo>
                    <a:pt x="20228" y="21412"/>
                  </a:lnTo>
                  <a:close/>
                  <a:moveTo>
                    <a:pt x="19059" y="21412"/>
                  </a:moveTo>
                  <a:lnTo>
                    <a:pt x="19059" y="6292"/>
                  </a:lnTo>
                  <a:lnTo>
                    <a:pt x="18936" y="6292"/>
                  </a:lnTo>
                  <a:lnTo>
                    <a:pt x="18936" y="15543"/>
                  </a:lnTo>
                  <a:cubicBezTo>
                    <a:pt x="18936" y="17843"/>
                    <a:pt x="18877" y="18877"/>
                    <a:pt x="18809" y="18877"/>
                  </a:cubicBezTo>
                  <a:cubicBezTo>
                    <a:pt x="18740" y="18877"/>
                    <a:pt x="18686" y="17890"/>
                    <a:pt x="18686" y="15543"/>
                  </a:cubicBezTo>
                  <a:lnTo>
                    <a:pt x="18686" y="6292"/>
                  </a:lnTo>
                  <a:lnTo>
                    <a:pt x="18564" y="6292"/>
                  </a:lnTo>
                  <a:lnTo>
                    <a:pt x="18564" y="15965"/>
                  </a:lnTo>
                  <a:cubicBezTo>
                    <a:pt x="18564" y="17656"/>
                    <a:pt x="18578" y="19111"/>
                    <a:pt x="18625" y="20238"/>
                  </a:cubicBezTo>
                  <a:cubicBezTo>
                    <a:pt x="18661" y="21083"/>
                    <a:pt x="18712" y="21600"/>
                    <a:pt x="18775" y="21600"/>
                  </a:cubicBezTo>
                  <a:cubicBezTo>
                    <a:pt x="18837" y="21600"/>
                    <a:pt x="18896" y="21037"/>
                    <a:pt x="18938" y="19910"/>
                  </a:cubicBezTo>
                  <a:lnTo>
                    <a:pt x="18938" y="21412"/>
                  </a:lnTo>
                  <a:lnTo>
                    <a:pt x="19059" y="21412"/>
                  </a:lnTo>
                  <a:close/>
                  <a:moveTo>
                    <a:pt x="18396" y="21412"/>
                  </a:moveTo>
                  <a:lnTo>
                    <a:pt x="18396" y="18736"/>
                  </a:lnTo>
                  <a:lnTo>
                    <a:pt x="18091" y="18736"/>
                  </a:lnTo>
                  <a:lnTo>
                    <a:pt x="18396" y="8734"/>
                  </a:lnTo>
                  <a:lnTo>
                    <a:pt x="18396" y="6292"/>
                  </a:lnTo>
                  <a:lnTo>
                    <a:pt x="17958" y="6292"/>
                  </a:lnTo>
                  <a:lnTo>
                    <a:pt x="17958" y="9016"/>
                  </a:lnTo>
                  <a:lnTo>
                    <a:pt x="18244" y="9016"/>
                  </a:lnTo>
                  <a:lnTo>
                    <a:pt x="17941" y="19017"/>
                  </a:lnTo>
                  <a:lnTo>
                    <a:pt x="17941" y="21412"/>
                  </a:lnTo>
                  <a:lnTo>
                    <a:pt x="18396" y="21412"/>
                  </a:lnTo>
                  <a:close/>
                  <a:moveTo>
                    <a:pt x="17562" y="21412"/>
                  </a:moveTo>
                  <a:lnTo>
                    <a:pt x="17562" y="18830"/>
                  </a:lnTo>
                  <a:lnTo>
                    <a:pt x="17511" y="18830"/>
                  </a:lnTo>
                  <a:cubicBezTo>
                    <a:pt x="17465" y="18830"/>
                    <a:pt x="17444" y="18172"/>
                    <a:pt x="17444" y="17092"/>
                  </a:cubicBezTo>
                  <a:lnTo>
                    <a:pt x="17444" y="8922"/>
                  </a:lnTo>
                  <a:lnTo>
                    <a:pt x="17562" y="8922"/>
                  </a:lnTo>
                  <a:lnTo>
                    <a:pt x="17562" y="6574"/>
                  </a:lnTo>
                  <a:lnTo>
                    <a:pt x="17444" y="6574"/>
                  </a:lnTo>
                  <a:lnTo>
                    <a:pt x="17444" y="1972"/>
                  </a:lnTo>
                  <a:lnTo>
                    <a:pt x="17321" y="1972"/>
                  </a:lnTo>
                  <a:lnTo>
                    <a:pt x="17321" y="6574"/>
                  </a:lnTo>
                  <a:lnTo>
                    <a:pt x="17251" y="6574"/>
                  </a:lnTo>
                  <a:lnTo>
                    <a:pt x="17251" y="8922"/>
                  </a:lnTo>
                  <a:lnTo>
                    <a:pt x="17321" y="8922"/>
                  </a:lnTo>
                  <a:lnTo>
                    <a:pt x="17321" y="17233"/>
                  </a:lnTo>
                  <a:cubicBezTo>
                    <a:pt x="17321" y="19393"/>
                    <a:pt x="17374" y="21412"/>
                    <a:pt x="17488" y="21412"/>
                  </a:cubicBezTo>
                  <a:lnTo>
                    <a:pt x="17562" y="21412"/>
                  </a:lnTo>
                  <a:close/>
                  <a:moveTo>
                    <a:pt x="16978" y="15965"/>
                  </a:moveTo>
                  <a:cubicBezTo>
                    <a:pt x="16978" y="17045"/>
                    <a:pt x="16969" y="17750"/>
                    <a:pt x="16952" y="18219"/>
                  </a:cubicBezTo>
                  <a:cubicBezTo>
                    <a:pt x="16918" y="18970"/>
                    <a:pt x="16883" y="19064"/>
                    <a:pt x="16836" y="19064"/>
                  </a:cubicBezTo>
                  <a:cubicBezTo>
                    <a:pt x="16760" y="19064"/>
                    <a:pt x="16724" y="18313"/>
                    <a:pt x="16724" y="16951"/>
                  </a:cubicBezTo>
                  <a:cubicBezTo>
                    <a:pt x="16724" y="15543"/>
                    <a:pt x="16762" y="14744"/>
                    <a:pt x="16834" y="14744"/>
                  </a:cubicBezTo>
                  <a:lnTo>
                    <a:pt x="16978" y="14744"/>
                  </a:lnTo>
                  <a:lnTo>
                    <a:pt x="16978" y="15965"/>
                  </a:lnTo>
                  <a:close/>
                  <a:moveTo>
                    <a:pt x="17099" y="21412"/>
                  </a:moveTo>
                  <a:lnTo>
                    <a:pt x="17099" y="11317"/>
                  </a:lnTo>
                  <a:cubicBezTo>
                    <a:pt x="17099" y="7889"/>
                    <a:pt x="17016" y="6151"/>
                    <a:pt x="16849" y="6151"/>
                  </a:cubicBezTo>
                  <a:cubicBezTo>
                    <a:pt x="16747" y="6151"/>
                    <a:pt x="16686" y="6621"/>
                    <a:pt x="16630" y="8311"/>
                  </a:cubicBezTo>
                  <a:lnTo>
                    <a:pt x="16711" y="10190"/>
                  </a:lnTo>
                  <a:cubicBezTo>
                    <a:pt x="16743" y="9110"/>
                    <a:pt x="16775" y="8734"/>
                    <a:pt x="16844" y="8734"/>
                  </a:cubicBezTo>
                  <a:cubicBezTo>
                    <a:pt x="16938" y="8734"/>
                    <a:pt x="16978" y="9626"/>
                    <a:pt x="16978" y="11551"/>
                  </a:cubicBezTo>
                  <a:lnTo>
                    <a:pt x="16978" y="12631"/>
                  </a:lnTo>
                  <a:lnTo>
                    <a:pt x="16815" y="12631"/>
                  </a:lnTo>
                  <a:cubicBezTo>
                    <a:pt x="16677" y="12631"/>
                    <a:pt x="16605" y="14463"/>
                    <a:pt x="16605" y="16998"/>
                  </a:cubicBezTo>
                  <a:cubicBezTo>
                    <a:pt x="16605" y="18266"/>
                    <a:pt x="16622" y="19440"/>
                    <a:pt x="16654" y="20238"/>
                  </a:cubicBezTo>
                  <a:cubicBezTo>
                    <a:pt x="16690" y="21177"/>
                    <a:pt x="16741" y="21600"/>
                    <a:pt x="16817" y="21600"/>
                  </a:cubicBezTo>
                  <a:cubicBezTo>
                    <a:pt x="16893" y="21600"/>
                    <a:pt x="16935" y="21177"/>
                    <a:pt x="16980" y="20050"/>
                  </a:cubicBezTo>
                  <a:lnTo>
                    <a:pt x="16980" y="21412"/>
                  </a:lnTo>
                  <a:lnTo>
                    <a:pt x="17099" y="21412"/>
                  </a:lnTo>
                  <a:close/>
                  <a:moveTo>
                    <a:pt x="16789" y="188"/>
                  </a:moveTo>
                  <a:lnTo>
                    <a:pt x="16677" y="188"/>
                  </a:lnTo>
                  <a:lnTo>
                    <a:pt x="16677" y="3428"/>
                  </a:lnTo>
                  <a:lnTo>
                    <a:pt x="16789" y="3428"/>
                  </a:lnTo>
                  <a:lnTo>
                    <a:pt x="16789" y="188"/>
                  </a:lnTo>
                  <a:close/>
                  <a:moveTo>
                    <a:pt x="17048" y="188"/>
                  </a:moveTo>
                  <a:lnTo>
                    <a:pt x="16938" y="188"/>
                  </a:lnTo>
                  <a:lnTo>
                    <a:pt x="16938" y="3428"/>
                  </a:lnTo>
                  <a:lnTo>
                    <a:pt x="17048" y="3428"/>
                  </a:lnTo>
                  <a:lnTo>
                    <a:pt x="17048" y="188"/>
                  </a:lnTo>
                  <a:close/>
                  <a:moveTo>
                    <a:pt x="16453" y="21412"/>
                  </a:moveTo>
                  <a:lnTo>
                    <a:pt x="16453" y="18830"/>
                  </a:lnTo>
                  <a:lnTo>
                    <a:pt x="16402" y="18830"/>
                  </a:lnTo>
                  <a:cubicBezTo>
                    <a:pt x="16357" y="18830"/>
                    <a:pt x="16334" y="18172"/>
                    <a:pt x="16334" y="17092"/>
                  </a:cubicBezTo>
                  <a:lnTo>
                    <a:pt x="16334" y="8922"/>
                  </a:lnTo>
                  <a:lnTo>
                    <a:pt x="16453" y="8922"/>
                  </a:lnTo>
                  <a:lnTo>
                    <a:pt x="16453" y="6574"/>
                  </a:lnTo>
                  <a:lnTo>
                    <a:pt x="16334" y="6574"/>
                  </a:lnTo>
                  <a:lnTo>
                    <a:pt x="16334" y="1972"/>
                  </a:lnTo>
                  <a:lnTo>
                    <a:pt x="16213" y="1972"/>
                  </a:lnTo>
                  <a:lnTo>
                    <a:pt x="16213" y="6574"/>
                  </a:lnTo>
                  <a:lnTo>
                    <a:pt x="16143" y="6574"/>
                  </a:lnTo>
                  <a:lnTo>
                    <a:pt x="16143" y="8922"/>
                  </a:lnTo>
                  <a:lnTo>
                    <a:pt x="16213" y="8922"/>
                  </a:lnTo>
                  <a:lnTo>
                    <a:pt x="16213" y="17233"/>
                  </a:lnTo>
                  <a:cubicBezTo>
                    <a:pt x="16213" y="19393"/>
                    <a:pt x="16266" y="21412"/>
                    <a:pt x="16379" y="21412"/>
                  </a:cubicBezTo>
                  <a:lnTo>
                    <a:pt x="16453" y="21412"/>
                  </a:lnTo>
                  <a:close/>
                  <a:moveTo>
                    <a:pt x="15985" y="6292"/>
                  </a:moveTo>
                  <a:lnTo>
                    <a:pt x="15862" y="6292"/>
                  </a:lnTo>
                  <a:lnTo>
                    <a:pt x="15862" y="21412"/>
                  </a:lnTo>
                  <a:lnTo>
                    <a:pt x="15985" y="21412"/>
                  </a:lnTo>
                  <a:lnTo>
                    <a:pt x="15985" y="6292"/>
                  </a:lnTo>
                  <a:close/>
                  <a:moveTo>
                    <a:pt x="15989" y="94"/>
                  </a:moveTo>
                  <a:lnTo>
                    <a:pt x="15858" y="94"/>
                  </a:lnTo>
                  <a:lnTo>
                    <a:pt x="15858" y="3334"/>
                  </a:lnTo>
                  <a:lnTo>
                    <a:pt x="15989" y="3334"/>
                  </a:lnTo>
                  <a:lnTo>
                    <a:pt x="15989" y="94"/>
                  </a:lnTo>
                  <a:close/>
                  <a:moveTo>
                    <a:pt x="15671" y="16810"/>
                  </a:moveTo>
                  <a:cubicBezTo>
                    <a:pt x="15671" y="14134"/>
                    <a:pt x="15603" y="12772"/>
                    <a:pt x="15489" y="12537"/>
                  </a:cubicBezTo>
                  <a:lnTo>
                    <a:pt x="15392" y="12350"/>
                  </a:lnTo>
                  <a:cubicBezTo>
                    <a:pt x="15328" y="12209"/>
                    <a:pt x="15309" y="11504"/>
                    <a:pt x="15309" y="10612"/>
                  </a:cubicBezTo>
                  <a:cubicBezTo>
                    <a:pt x="15309" y="9485"/>
                    <a:pt x="15345" y="8687"/>
                    <a:pt x="15419" y="8687"/>
                  </a:cubicBezTo>
                  <a:cubicBezTo>
                    <a:pt x="15477" y="8687"/>
                    <a:pt x="15531" y="8969"/>
                    <a:pt x="15570" y="9767"/>
                  </a:cubicBezTo>
                  <a:lnTo>
                    <a:pt x="15646" y="7842"/>
                  </a:lnTo>
                  <a:cubicBezTo>
                    <a:pt x="15589" y="6621"/>
                    <a:pt x="15512" y="6151"/>
                    <a:pt x="15421" y="6151"/>
                  </a:cubicBezTo>
                  <a:cubicBezTo>
                    <a:pt x="15294" y="6151"/>
                    <a:pt x="15191" y="7795"/>
                    <a:pt x="15191" y="10753"/>
                  </a:cubicBezTo>
                  <a:cubicBezTo>
                    <a:pt x="15191" y="13430"/>
                    <a:pt x="15258" y="14697"/>
                    <a:pt x="15371" y="14932"/>
                  </a:cubicBezTo>
                  <a:lnTo>
                    <a:pt x="15468" y="15120"/>
                  </a:lnTo>
                  <a:cubicBezTo>
                    <a:pt x="15527" y="15261"/>
                    <a:pt x="15549" y="15918"/>
                    <a:pt x="15549" y="16951"/>
                  </a:cubicBezTo>
                  <a:cubicBezTo>
                    <a:pt x="15549" y="18360"/>
                    <a:pt x="15491" y="19017"/>
                    <a:pt x="15417" y="19017"/>
                  </a:cubicBezTo>
                  <a:cubicBezTo>
                    <a:pt x="15356" y="19017"/>
                    <a:pt x="15290" y="18689"/>
                    <a:pt x="15241" y="17421"/>
                  </a:cubicBezTo>
                  <a:lnTo>
                    <a:pt x="15161" y="19440"/>
                  </a:lnTo>
                  <a:cubicBezTo>
                    <a:pt x="15233" y="21177"/>
                    <a:pt x="15316" y="21600"/>
                    <a:pt x="15417" y="21600"/>
                  </a:cubicBezTo>
                  <a:cubicBezTo>
                    <a:pt x="15563" y="21600"/>
                    <a:pt x="15671" y="19957"/>
                    <a:pt x="15671" y="16810"/>
                  </a:cubicBezTo>
                  <a:close/>
                  <a:moveTo>
                    <a:pt x="15138" y="7560"/>
                  </a:moveTo>
                  <a:cubicBezTo>
                    <a:pt x="15095" y="6527"/>
                    <a:pt x="15051" y="6151"/>
                    <a:pt x="14992" y="6151"/>
                  </a:cubicBezTo>
                  <a:cubicBezTo>
                    <a:pt x="14924" y="6151"/>
                    <a:pt x="14862" y="6903"/>
                    <a:pt x="14829" y="7936"/>
                  </a:cubicBezTo>
                  <a:lnTo>
                    <a:pt x="14829" y="6292"/>
                  </a:lnTo>
                  <a:lnTo>
                    <a:pt x="14710" y="6292"/>
                  </a:lnTo>
                  <a:lnTo>
                    <a:pt x="14710" y="21412"/>
                  </a:lnTo>
                  <a:lnTo>
                    <a:pt x="14831" y="21412"/>
                  </a:lnTo>
                  <a:lnTo>
                    <a:pt x="14831" y="12256"/>
                  </a:lnTo>
                  <a:cubicBezTo>
                    <a:pt x="14831" y="10143"/>
                    <a:pt x="14888" y="8828"/>
                    <a:pt x="14953" y="8828"/>
                  </a:cubicBezTo>
                  <a:cubicBezTo>
                    <a:pt x="14996" y="8828"/>
                    <a:pt x="15017" y="9157"/>
                    <a:pt x="15045" y="9861"/>
                  </a:cubicBezTo>
                  <a:lnTo>
                    <a:pt x="15138" y="7560"/>
                  </a:lnTo>
                  <a:close/>
                  <a:moveTo>
                    <a:pt x="14407" y="12631"/>
                  </a:moveTo>
                  <a:lnTo>
                    <a:pt x="14132" y="12631"/>
                  </a:lnTo>
                  <a:cubicBezTo>
                    <a:pt x="14134" y="11692"/>
                    <a:pt x="14136" y="11270"/>
                    <a:pt x="14149" y="10565"/>
                  </a:cubicBezTo>
                  <a:cubicBezTo>
                    <a:pt x="14168" y="9438"/>
                    <a:pt x="14212" y="8687"/>
                    <a:pt x="14270" y="8687"/>
                  </a:cubicBezTo>
                  <a:cubicBezTo>
                    <a:pt x="14327" y="8687"/>
                    <a:pt x="14371" y="9438"/>
                    <a:pt x="14390" y="10565"/>
                  </a:cubicBezTo>
                  <a:cubicBezTo>
                    <a:pt x="14403" y="11270"/>
                    <a:pt x="14407" y="11692"/>
                    <a:pt x="14407" y="12631"/>
                  </a:cubicBezTo>
                  <a:close/>
                  <a:moveTo>
                    <a:pt x="14528" y="14744"/>
                  </a:moveTo>
                  <a:lnTo>
                    <a:pt x="14528" y="13430"/>
                  </a:lnTo>
                  <a:cubicBezTo>
                    <a:pt x="14528" y="9110"/>
                    <a:pt x="14433" y="6151"/>
                    <a:pt x="14270" y="6151"/>
                  </a:cubicBezTo>
                  <a:cubicBezTo>
                    <a:pt x="14113" y="6151"/>
                    <a:pt x="14011" y="8969"/>
                    <a:pt x="14011" y="13852"/>
                  </a:cubicBezTo>
                  <a:cubicBezTo>
                    <a:pt x="14011" y="19628"/>
                    <a:pt x="14132" y="21600"/>
                    <a:pt x="14286" y="21600"/>
                  </a:cubicBezTo>
                  <a:cubicBezTo>
                    <a:pt x="14394" y="21600"/>
                    <a:pt x="14452" y="20802"/>
                    <a:pt x="14515" y="19252"/>
                  </a:cubicBezTo>
                  <a:lnTo>
                    <a:pt x="14435" y="17421"/>
                  </a:lnTo>
                  <a:cubicBezTo>
                    <a:pt x="14394" y="18501"/>
                    <a:pt x="14356" y="18970"/>
                    <a:pt x="14287" y="18970"/>
                  </a:cubicBezTo>
                  <a:cubicBezTo>
                    <a:pt x="14189" y="18970"/>
                    <a:pt x="14132" y="17327"/>
                    <a:pt x="14132" y="14744"/>
                  </a:cubicBezTo>
                  <a:lnTo>
                    <a:pt x="14528" y="14744"/>
                  </a:lnTo>
                  <a:close/>
                  <a:moveTo>
                    <a:pt x="13929" y="6292"/>
                  </a:moveTo>
                  <a:lnTo>
                    <a:pt x="13800" y="6292"/>
                  </a:lnTo>
                  <a:lnTo>
                    <a:pt x="13656" y="16951"/>
                  </a:lnTo>
                  <a:lnTo>
                    <a:pt x="13512" y="6292"/>
                  </a:lnTo>
                  <a:lnTo>
                    <a:pt x="13382" y="6292"/>
                  </a:lnTo>
                  <a:lnTo>
                    <a:pt x="13605" y="21412"/>
                  </a:lnTo>
                  <a:lnTo>
                    <a:pt x="13706" y="21412"/>
                  </a:lnTo>
                  <a:lnTo>
                    <a:pt x="13929" y="6292"/>
                  </a:lnTo>
                  <a:close/>
                  <a:moveTo>
                    <a:pt x="13257" y="6292"/>
                  </a:moveTo>
                  <a:lnTo>
                    <a:pt x="13133" y="6292"/>
                  </a:lnTo>
                  <a:lnTo>
                    <a:pt x="13133" y="21412"/>
                  </a:lnTo>
                  <a:lnTo>
                    <a:pt x="13257" y="21412"/>
                  </a:lnTo>
                  <a:lnTo>
                    <a:pt x="13257" y="6292"/>
                  </a:lnTo>
                  <a:close/>
                  <a:moveTo>
                    <a:pt x="13260" y="94"/>
                  </a:moveTo>
                  <a:lnTo>
                    <a:pt x="13130" y="94"/>
                  </a:lnTo>
                  <a:lnTo>
                    <a:pt x="13130" y="3334"/>
                  </a:lnTo>
                  <a:lnTo>
                    <a:pt x="13260" y="3334"/>
                  </a:lnTo>
                  <a:lnTo>
                    <a:pt x="13260" y="94"/>
                  </a:lnTo>
                  <a:close/>
                  <a:moveTo>
                    <a:pt x="12927" y="21412"/>
                  </a:moveTo>
                  <a:lnTo>
                    <a:pt x="12927" y="11786"/>
                  </a:lnTo>
                  <a:cubicBezTo>
                    <a:pt x="12927" y="10049"/>
                    <a:pt x="12914" y="8640"/>
                    <a:pt x="12866" y="7513"/>
                  </a:cubicBezTo>
                  <a:cubicBezTo>
                    <a:pt x="12830" y="6621"/>
                    <a:pt x="12779" y="6151"/>
                    <a:pt x="12715" y="6151"/>
                  </a:cubicBezTo>
                  <a:cubicBezTo>
                    <a:pt x="12654" y="6151"/>
                    <a:pt x="12595" y="6715"/>
                    <a:pt x="12554" y="7842"/>
                  </a:cubicBezTo>
                  <a:lnTo>
                    <a:pt x="12554" y="6292"/>
                  </a:lnTo>
                  <a:lnTo>
                    <a:pt x="12432" y="6292"/>
                  </a:lnTo>
                  <a:lnTo>
                    <a:pt x="12432" y="21412"/>
                  </a:lnTo>
                  <a:lnTo>
                    <a:pt x="12556" y="21412"/>
                  </a:lnTo>
                  <a:lnTo>
                    <a:pt x="12556" y="12209"/>
                  </a:lnTo>
                  <a:cubicBezTo>
                    <a:pt x="12556" y="9908"/>
                    <a:pt x="12612" y="8828"/>
                    <a:pt x="12682" y="8828"/>
                  </a:cubicBezTo>
                  <a:cubicBezTo>
                    <a:pt x="12751" y="8828"/>
                    <a:pt x="12804" y="9861"/>
                    <a:pt x="12804" y="12209"/>
                  </a:cubicBezTo>
                  <a:lnTo>
                    <a:pt x="12804" y="21412"/>
                  </a:lnTo>
                  <a:lnTo>
                    <a:pt x="12927" y="21412"/>
                  </a:lnTo>
                  <a:close/>
                  <a:moveTo>
                    <a:pt x="12218" y="14275"/>
                  </a:moveTo>
                  <a:lnTo>
                    <a:pt x="12218" y="188"/>
                  </a:lnTo>
                  <a:lnTo>
                    <a:pt x="12089" y="188"/>
                  </a:lnTo>
                  <a:lnTo>
                    <a:pt x="12089" y="14134"/>
                  </a:lnTo>
                  <a:cubicBezTo>
                    <a:pt x="12089" y="16951"/>
                    <a:pt x="12017" y="18736"/>
                    <a:pt x="11911" y="18736"/>
                  </a:cubicBezTo>
                  <a:cubicBezTo>
                    <a:pt x="11803" y="18736"/>
                    <a:pt x="11733" y="16951"/>
                    <a:pt x="11733" y="14134"/>
                  </a:cubicBezTo>
                  <a:lnTo>
                    <a:pt x="11733" y="188"/>
                  </a:lnTo>
                  <a:lnTo>
                    <a:pt x="11604" y="188"/>
                  </a:lnTo>
                  <a:lnTo>
                    <a:pt x="11604" y="14275"/>
                  </a:lnTo>
                  <a:cubicBezTo>
                    <a:pt x="11604" y="18642"/>
                    <a:pt x="11737" y="21600"/>
                    <a:pt x="11911" y="21600"/>
                  </a:cubicBezTo>
                  <a:cubicBezTo>
                    <a:pt x="12086" y="21600"/>
                    <a:pt x="12218" y="18642"/>
                    <a:pt x="12218" y="14275"/>
                  </a:cubicBezTo>
                  <a:close/>
                  <a:moveTo>
                    <a:pt x="11407" y="11739"/>
                  </a:moveTo>
                  <a:lnTo>
                    <a:pt x="11055" y="11739"/>
                  </a:lnTo>
                  <a:lnTo>
                    <a:pt x="11055" y="14557"/>
                  </a:lnTo>
                  <a:lnTo>
                    <a:pt x="11407" y="14557"/>
                  </a:lnTo>
                  <a:lnTo>
                    <a:pt x="11407" y="11739"/>
                  </a:lnTo>
                  <a:close/>
                  <a:moveTo>
                    <a:pt x="10880" y="16810"/>
                  </a:moveTo>
                  <a:cubicBezTo>
                    <a:pt x="10880" y="14134"/>
                    <a:pt x="10812" y="12772"/>
                    <a:pt x="10699" y="12537"/>
                  </a:cubicBezTo>
                  <a:lnTo>
                    <a:pt x="10602" y="12350"/>
                  </a:lnTo>
                  <a:cubicBezTo>
                    <a:pt x="10537" y="12209"/>
                    <a:pt x="10519" y="11504"/>
                    <a:pt x="10519" y="10612"/>
                  </a:cubicBezTo>
                  <a:cubicBezTo>
                    <a:pt x="10519" y="9485"/>
                    <a:pt x="10556" y="8687"/>
                    <a:pt x="10628" y="8687"/>
                  </a:cubicBezTo>
                  <a:cubicBezTo>
                    <a:pt x="10687" y="8687"/>
                    <a:pt x="10740" y="8969"/>
                    <a:pt x="10780" y="9767"/>
                  </a:cubicBezTo>
                  <a:lnTo>
                    <a:pt x="10856" y="7842"/>
                  </a:lnTo>
                  <a:cubicBezTo>
                    <a:pt x="10801" y="6621"/>
                    <a:pt x="10721" y="6151"/>
                    <a:pt x="10630" y="6151"/>
                  </a:cubicBezTo>
                  <a:cubicBezTo>
                    <a:pt x="10503" y="6151"/>
                    <a:pt x="10401" y="7795"/>
                    <a:pt x="10401" y="10753"/>
                  </a:cubicBezTo>
                  <a:cubicBezTo>
                    <a:pt x="10401" y="13430"/>
                    <a:pt x="10467" y="14697"/>
                    <a:pt x="10581" y="14932"/>
                  </a:cubicBezTo>
                  <a:lnTo>
                    <a:pt x="10678" y="15120"/>
                  </a:lnTo>
                  <a:cubicBezTo>
                    <a:pt x="10738" y="15261"/>
                    <a:pt x="10761" y="15918"/>
                    <a:pt x="10761" y="16951"/>
                  </a:cubicBezTo>
                  <a:cubicBezTo>
                    <a:pt x="10761" y="18360"/>
                    <a:pt x="10700" y="19017"/>
                    <a:pt x="10627" y="19017"/>
                  </a:cubicBezTo>
                  <a:cubicBezTo>
                    <a:pt x="10566" y="19017"/>
                    <a:pt x="10500" y="18689"/>
                    <a:pt x="10450" y="17421"/>
                  </a:cubicBezTo>
                  <a:lnTo>
                    <a:pt x="10371" y="19440"/>
                  </a:lnTo>
                  <a:cubicBezTo>
                    <a:pt x="10443" y="21177"/>
                    <a:pt x="10526" y="21600"/>
                    <a:pt x="10627" y="21600"/>
                  </a:cubicBezTo>
                  <a:cubicBezTo>
                    <a:pt x="10772" y="21600"/>
                    <a:pt x="10880" y="19957"/>
                    <a:pt x="10880" y="16810"/>
                  </a:cubicBezTo>
                  <a:close/>
                  <a:moveTo>
                    <a:pt x="10280" y="21412"/>
                  </a:moveTo>
                  <a:lnTo>
                    <a:pt x="10280" y="18830"/>
                  </a:lnTo>
                  <a:lnTo>
                    <a:pt x="10229" y="18830"/>
                  </a:lnTo>
                  <a:cubicBezTo>
                    <a:pt x="10183" y="18830"/>
                    <a:pt x="10160" y="18172"/>
                    <a:pt x="10160" y="17092"/>
                  </a:cubicBezTo>
                  <a:lnTo>
                    <a:pt x="10160" y="8922"/>
                  </a:lnTo>
                  <a:lnTo>
                    <a:pt x="10280" y="8922"/>
                  </a:lnTo>
                  <a:lnTo>
                    <a:pt x="10280" y="6574"/>
                  </a:lnTo>
                  <a:lnTo>
                    <a:pt x="10160" y="6574"/>
                  </a:lnTo>
                  <a:lnTo>
                    <a:pt x="10160" y="1972"/>
                  </a:lnTo>
                  <a:lnTo>
                    <a:pt x="10039" y="1972"/>
                  </a:lnTo>
                  <a:lnTo>
                    <a:pt x="10039" y="6574"/>
                  </a:lnTo>
                  <a:lnTo>
                    <a:pt x="9969" y="6574"/>
                  </a:lnTo>
                  <a:lnTo>
                    <a:pt x="9969" y="8922"/>
                  </a:lnTo>
                  <a:lnTo>
                    <a:pt x="10039" y="8922"/>
                  </a:lnTo>
                  <a:lnTo>
                    <a:pt x="10039" y="17233"/>
                  </a:lnTo>
                  <a:cubicBezTo>
                    <a:pt x="10039" y="19393"/>
                    <a:pt x="10092" y="21412"/>
                    <a:pt x="10206" y="21412"/>
                  </a:cubicBezTo>
                  <a:lnTo>
                    <a:pt x="10280" y="21412"/>
                  </a:lnTo>
                  <a:close/>
                  <a:moveTo>
                    <a:pt x="9817" y="21412"/>
                  </a:moveTo>
                  <a:lnTo>
                    <a:pt x="9817" y="11692"/>
                  </a:lnTo>
                  <a:cubicBezTo>
                    <a:pt x="9817" y="8405"/>
                    <a:pt x="9742" y="6151"/>
                    <a:pt x="9605" y="6151"/>
                  </a:cubicBezTo>
                  <a:cubicBezTo>
                    <a:pt x="9545" y="6151"/>
                    <a:pt x="9490" y="6715"/>
                    <a:pt x="9448" y="7842"/>
                  </a:cubicBezTo>
                  <a:lnTo>
                    <a:pt x="9448" y="188"/>
                  </a:lnTo>
                  <a:lnTo>
                    <a:pt x="9325" y="188"/>
                  </a:lnTo>
                  <a:lnTo>
                    <a:pt x="9325" y="21412"/>
                  </a:lnTo>
                  <a:lnTo>
                    <a:pt x="9448" y="21412"/>
                  </a:lnTo>
                  <a:lnTo>
                    <a:pt x="9448" y="12162"/>
                  </a:lnTo>
                  <a:cubicBezTo>
                    <a:pt x="9448" y="9908"/>
                    <a:pt x="9503" y="8828"/>
                    <a:pt x="9571" y="8828"/>
                  </a:cubicBezTo>
                  <a:cubicBezTo>
                    <a:pt x="9639" y="8828"/>
                    <a:pt x="9694" y="9861"/>
                    <a:pt x="9694" y="12162"/>
                  </a:cubicBezTo>
                  <a:lnTo>
                    <a:pt x="9694" y="21412"/>
                  </a:lnTo>
                  <a:lnTo>
                    <a:pt x="9817" y="21412"/>
                  </a:lnTo>
                  <a:close/>
                  <a:moveTo>
                    <a:pt x="9166" y="19440"/>
                  </a:moveTo>
                  <a:lnTo>
                    <a:pt x="9080" y="17468"/>
                  </a:lnTo>
                  <a:cubicBezTo>
                    <a:pt x="9042" y="18501"/>
                    <a:pt x="9012" y="18877"/>
                    <a:pt x="8963" y="18877"/>
                  </a:cubicBezTo>
                  <a:cubicBezTo>
                    <a:pt x="8917" y="18877"/>
                    <a:pt x="8878" y="18407"/>
                    <a:pt x="8851" y="17562"/>
                  </a:cubicBezTo>
                  <a:cubicBezTo>
                    <a:pt x="8824" y="16717"/>
                    <a:pt x="8815" y="15637"/>
                    <a:pt x="8815" y="13852"/>
                  </a:cubicBezTo>
                  <a:cubicBezTo>
                    <a:pt x="8815" y="12115"/>
                    <a:pt x="8824" y="11035"/>
                    <a:pt x="8851" y="10190"/>
                  </a:cubicBezTo>
                  <a:cubicBezTo>
                    <a:pt x="8878" y="9344"/>
                    <a:pt x="8917" y="8828"/>
                    <a:pt x="8963" y="8828"/>
                  </a:cubicBezTo>
                  <a:cubicBezTo>
                    <a:pt x="9012" y="8828"/>
                    <a:pt x="9042" y="9250"/>
                    <a:pt x="9080" y="10283"/>
                  </a:cubicBezTo>
                  <a:lnTo>
                    <a:pt x="9166" y="8264"/>
                  </a:lnTo>
                  <a:cubicBezTo>
                    <a:pt x="9107" y="6715"/>
                    <a:pt x="9048" y="6151"/>
                    <a:pt x="8963" y="6151"/>
                  </a:cubicBezTo>
                  <a:cubicBezTo>
                    <a:pt x="8826" y="6151"/>
                    <a:pt x="8692" y="8170"/>
                    <a:pt x="8692" y="13852"/>
                  </a:cubicBezTo>
                  <a:cubicBezTo>
                    <a:pt x="8692" y="19534"/>
                    <a:pt x="8826" y="21600"/>
                    <a:pt x="8963" y="21600"/>
                  </a:cubicBezTo>
                  <a:cubicBezTo>
                    <a:pt x="9048" y="21600"/>
                    <a:pt x="9107" y="20990"/>
                    <a:pt x="9166" y="19440"/>
                  </a:cubicBezTo>
                  <a:close/>
                  <a:moveTo>
                    <a:pt x="8421" y="12631"/>
                  </a:moveTo>
                  <a:lnTo>
                    <a:pt x="8146" y="12631"/>
                  </a:lnTo>
                  <a:cubicBezTo>
                    <a:pt x="8148" y="11692"/>
                    <a:pt x="8150" y="11270"/>
                    <a:pt x="8163" y="10565"/>
                  </a:cubicBezTo>
                  <a:cubicBezTo>
                    <a:pt x="8182" y="9438"/>
                    <a:pt x="8226" y="8687"/>
                    <a:pt x="8284" y="8687"/>
                  </a:cubicBezTo>
                  <a:cubicBezTo>
                    <a:pt x="8341" y="8687"/>
                    <a:pt x="8385" y="9438"/>
                    <a:pt x="8404" y="10565"/>
                  </a:cubicBezTo>
                  <a:cubicBezTo>
                    <a:pt x="8417" y="11270"/>
                    <a:pt x="8419" y="11692"/>
                    <a:pt x="8421" y="12631"/>
                  </a:cubicBezTo>
                  <a:close/>
                  <a:moveTo>
                    <a:pt x="8542" y="14744"/>
                  </a:moveTo>
                  <a:lnTo>
                    <a:pt x="8542" y="13430"/>
                  </a:lnTo>
                  <a:cubicBezTo>
                    <a:pt x="8542" y="9110"/>
                    <a:pt x="8447" y="6151"/>
                    <a:pt x="8284" y="6151"/>
                  </a:cubicBezTo>
                  <a:cubicBezTo>
                    <a:pt x="8127" y="6151"/>
                    <a:pt x="8025" y="8969"/>
                    <a:pt x="8025" y="13852"/>
                  </a:cubicBezTo>
                  <a:cubicBezTo>
                    <a:pt x="8025" y="19628"/>
                    <a:pt x="8146" y="21600"/>
                    <a:pt x="8300" y="21600"/>
                  </a:cubicBezTo>
                  <a:cubicBezTo>
                    <a:pt x="8406" y="21600"/>
                    <a:pt x="8466" y="20802"/>
                    <a:pt x="8529" y="19252"/>
                  </a:cubicBezTo>
                  <a:lnTo>
                    <a:pt x="8449" y="17421"/>
                  </a:lnTo>
                  <a:cubicBezTo>
                    <a:pt x="8406" y="18501"/>
                    <a:pt x="8370" y="18970"/>
                    <a:pt x="8301" y="18970"/>
                  </a:cubicBezTo>
                  <a:cubicBezTo>
                    <a:pt x="8203" y="18970"/>
                    <a:pt x="8146" y="17327"/>
                    <a:pt x="8146" y="14744"/>
                  </a:cubicBezTo>
                  <a:lnTo>
                    <a:pt x="8542" y="14744"/>
                  </a:lnTo>
                  <a:close/>
                  <a:moveTo>
                    <a:pt x="7977" y="7560"/>
                  </a:moveTo>
                  <a:cubicBezTo>
                    <a:pt x="7936" y="6527"/>
                    <a:pt x="7890" y="6151"/>
                    <a:pt x="7832" y="6151"/>
                  </a:cubicBezTo>
                  <a:cubicBezTo>
                    <a:pt x="7763" y="6151"/>
                    <a:pt x="7701" y="6903"/>
                    <a:pt x="7669" y="7936"/>
                  </a:cubicBezTo>
                  <a:lnTo>
                    <a:pt x="7669" y="6292"/>
                  </a:lnTo>
                  <a:lnTo>
                    <a:pt x="7549" y="6292"/>
                  </a:lnTo>
                  <a:lnTo>
                    <a:pt x="7549" y="21412"/>
                  </a:lnTo>
                  <a:lnTo>
                    <a:pt x="7672" y="21412"/>
                  </a:lnTo>
                  <a:lnTo>
                    <a:pt x="7672" y="12256"/>
                  </a:lnTo>
                  <a:cubicBezTo>
                    <a:pt x="7672" y="10143"/>
                    <a:pt x="7727" y="8828"/>
                    <a:pt x="7794" y="8828"/>
                  </a:cubicBezTo>
                  <a:cubicBezTo>
                    <a:pt x="7835" y="8828"/>
                    <a:pt x="7856" y="9157"/>
                    <a:pt x="7885" y="9861"/>
                  </a:cubicBezTo>
                  <a:lnTo>
                    <a:pt x="7977" y="7560"/>
                  </a:lnTo>
                  <a:close/>
                  <a:moveTo>
                    <a:pt x="7242" y="13852"/>
                  </a:moveTo>
                  <a:cubicBezTo>
                    <a:pt x="7242" y="16529"/>
                    <a:pt x="7227" y="18877"/>
                    <a:pt x="7115" y="18877"/>
                  </a:cubicBezTo>
                  <a:cubicBezTo>
                    <a:pt x="7005" y="18877"/>
                    <a:pt x="6988" y="16529"/>
                    <a:pt x="6988" y="13852"/>
                  </a:cubicBezTo>
                  <a:cubicBezTo>
                    <a:pt x="6988" y="11176"/>
                    <a:pt x="7005" y="8828"/>
                    <a:pt x="7115" y="8828"/>
                  </a:cubicBezTo>
                  <a:cubicBezTo>
                    <a:pt x="7227" y="8828"/>
                    <a:pt x="7242" y="11176"/>
                    <a:pt x="7242" y="13852"/>
                  </a:cubicBezTo>
                  <a:close/>
                  <a:moveTo>
                    <a:pt x="7365" y="13852"/>
                  </a:moveTo>
                  <a:cubicBezTo>
                    <a:pt x="7365" y="11551"/>
                    <a:pt x="7358" y="9016"/>
                    <a:pt x="7297" y="7466"/>
                  </a:cubicBezTo>
                  <a:cubicBezTo>
                    <a:pt x="7263" y="6621"/>
                    <a:pt x="7210" y="6151"/>
                    <a:pt x="7147" y="6151"/>
                  </a:cubicBezTo>
                  <a:cubicBezTo>
                    <a:pt x="7083" y="6151"/>
                    <a:pt x="7032" y="6527"/>
                    <a:pt x="6988" y="7842"/>
                  </a:cubicBezTo>
                  <a:lnTo>
                    <a:pt x="6988" y="188"/>
                  </a:lnTo>
                  <a:lnTo>
                    <a:pt x="6865" y="188"/>
                  </a:lnTo>
                  <a:lnTo>
                    <a:pt x="6865" y="21412"/>
                  </a:lnTo>
                  <a:lnTo>
                    <a:pt x="6986" y="21412"/>
                  </a:lnTo>
                  <a:lnTo>
                    <a:pt x="6986" y="19816"/>
                  </a:lnTo>
                  <a:cubicBezTo>
                    <a:pt x="7032" y="21177"/>
                    <a:pt x="7081" y="21600"/>
                    <a:pt x="7147" y="21600"/>
                  </a:cubicBezTo>
                  <a:cubicBezTo>
                    <a:pt x="7208" y="21600"/>
                    <a:pt x="7263" y="21083"/>
                    <a:pt x="7297" y="20285"/>
                  </a:cubicBezTo>
                  <a:cubicBezTo>
                    <a:pt x="7358" y="18736"/>
                    <a:pt x="7365" y="16153"/>
                    <a:pt x="7365" y="13852"/>
                  </a:cubicBezTo>
                  <a:close/>
                  <a:moveTo>
                    <a:pt x="6714" y="21412"/>
                  </a:moveTo>
                  <a:lnTo>
                    <a:pt x="6714" y="18830"/>
                  </a:lnTo>
                  <a:lnTo>
                    <a:pt x="6659" y="18830"/>
                  </a:lnTo>
                  <a:cubicBezTo>
                    <a:pt x="6609" y="18830"/>
                    <a:pt x="6592" y="18219"/>
                    <a:pt x="6592" y="17092"/>
                  </a:cubicBezTo>
                  <a:lnTo>
                    <a:pt x="6592" y="188"/>
                  </a:lnTo>
                  <a:lnTo>
                    <a:pt x="6469" y="188"/>
                  </a:lnTo>
                  <a:lnTo>
                    <a:pt x="6469" y="17233"/>
                  </a:lnTo>
                  <a:cubicBezTo>
                    <a:pt x="6469" y="19487"/>
                    <a:pt x="6520" y="21412"/>
                    <a:pt x="6638" y="21412"/>
                  </a:cubicBezTo>
                  <a:lnTo>
                    <a:pt x="6714" y="21412"/>
                  </a:lnTo>
                  <a:close/>
                  <a:moveTo>
                    <a:pt x="6090" y="14416"/>
                  </a:moveTo>
                  <a:lnTo>
                    <a:pt x="5827" y="14416"/>
                  </a:lnTo>
                  <a:lnTo>
                    <a:pt x="5961" y="5024"/>
                  </a:lnTo>
                  <a:lnTo>
                    <a:pt x="6090" y="14416"/>
                  </a:lnTo>
                  <a:close/>
                  <a:moveTo>
                    <a:pt x="6325" y="21412"/>
                  </a:moveTo>
                  <a:lnTo>
                    <a:pt x="6011" y="188"/>
                  </a:lnTo>
                  <a:lnTo>
                    <a:pt x="5906" y="188"/>
                  </a:lnTo>
                  <a:lnTo>
                    <a:pt x="5592" y="21412"/>
                  </a:lnTo>
                  <a:lnTo>
                    <a:pt x="5730" y="21412"/>
                  </a:lnTo>
                  <a:lnTo>
                    <a:pt x="5789" y="17186"/>
                  </a:lnTo>
                  <a:lnTo>
                    <a:pt x="6126" y="17186"/>
                  </a:lnTo>
                  <a:lnTo>
                    <a:pt x="6185" y="21412"/>
                  </a:lnTo>
                  <a:lnTo>
                    <a:pt x="6325" y="21412"/>
                  </a:lnTo>
                  <a:close/>
                  <a:moveTo>
                    <a:pt x="5484" y="11739"/>
                  </a:moveTo>
                  <a:lnTo>
                    <a:pt x="5131" y="11739"/>
                  </a:lnTo>
                  <a:lnTo>
                    <a:pt x="5131" y="14557"/>
                  </a:lnTo>
                  <a:lnTo>
                    <a:pt x="5484" y="14557"/>
                  </a:lnTo>
                  <a:lnTo>
                    <a:pt x="5484" y="11739"/>
                  </a:lnTo>
                  <a:close/>
                  <a:moveTo>
                    <a:pt x="4942" y="21412"/>
                  </a:moveTo>
                  <a:lnTo>
                    <a:pt x="4942" y="11786"/>
                  </a:lnTo>
                  <a:cubicBezTo>
                    <a:pt x="4942" y="10049"/>
                    <a:pt x="4927" y="8640"/>
                    <a:pt x="4879" y="7513"/>
                  </a:cubicBezTo>
                  <a:cubicBezTo>
                    <a:pt x="4843" y="6621"/>
                    <a:pt x="4792" y="6151"/>
                    <a:pt x="4730" y="6151"/>
                  </a:cubicBezTo>
                  <a:cubicBezTo>
                    <a:pt x="4669" y="6151"/>
                    <a:pt x="4610" y="6715"/>
                    <a:pt x="4567" y="7842"/>
                  </a:cubicBezTo>
                  <a:lnTo>
                    <a:pt x="4567" y="6292"/>
                  </a:lnTo>
                  <a:lnTo>
                    <a:pt x="4447" y="6292"/>
                  </a:lnTo>
                  <a:lnTo>
                    <a:pt x="4447" y="21412"/>
                  </a:lnTo>
                  <a:lnTo>
                    <a:pt x="4570" y="21412"/>
                  </a:lnTo>
                  <a:lnTo>
                    <a:pt x="4570" y="12209"/>
                  </a:lnTo>
                  <a:cubicBezTo>
                    <a:pt x="4570" y="9908"/>
                    <a:pt x="4627" y="8828"/>
                    <a:pt x="4695" y="8828"/>
                  </a:cubicBezTo>
                  <a:cubicBezTo>
                    <a:pt x="4766" y="8828"/>
                    <a:pt x="4819" y="9861"/>
                    <a:pt x="4819" y="12209"/>
                  </a:cubicBezTo>
                  <a:lnTo>
                    <a:pt x="4819" y="21412"/>
                  </a:lnTo>
                  <a:lnTo>
                    <a:pt x="4942" y="21412"/>
                  </a:lnTo>
                  <a:close/>
                  <a:moveTo>
                    <a:pt x="4142" y="15965"/>
                  </a:moveTo>
                  <a:cubicBezTo>
                    <a:pt x="4142" y="17045"/>
                    <a:pt x="4133" y="17750"/>
                    <a:pt x="4116" y="18219"/>
                  </a:cubicBezTo>
                  <a:cubicBezTo>
                    <a:pt x="4083" y="18970"/>
                    <a:pt x="4047" y="19064"/>
                    <a:pt x="4000" y="19064"/>
                  </a:cubicBezTo>
                  <a:cubicBezTo>
                    <a:pt x="3924" y="19064"/>
                    <a:pt x="3888" y="18313"/>
                    <a:pt x="3888" y="16951"/>
                  </a:cubicBezTo>
                  <a:cubicBezTo>
                    <a:pt x="3888" y="15543"/>
                    <a:pt x="3926" y="14744"/>
                    <a:pt x="3998" y="14744"/>
                  </a:cubicBezTo>
                  <a:lnTo>
                    <a:pt x="4142" y="14744"/>
                  </a:lnTo>
                  <a:lnTo>
                    <a:pt x="4142" y="15965"/>
                  </a:lnTo>
                  <a:close/>
                  <a:moveTo>
                    <a:pt x="4263" y="21412"/>
                  </a:moveTo>
                  <a:lnTo>
                    <a:pt x="4263" y="11317"/>
                  </a:lnTo>
                  <a:cubicBezTo>
                    <a:pt x="4263" y="7889"/>
                    <a:pt x="4180" y="6151"/>
                    <a:pt x="4013" y="6151"/>
                  </a:cubicBezTo>
                  <a:cubicBezTo>
                    <a:pt x="3911" y="6151"/>
                    <a:pt x="3852" y="6621"/>
                    <a:pt x="3793" y="8311"/>
                  </a:cubicBezTo>
                  <a:lnTo>
                    <a:pt x="3875" y="10190"/>
                  </a:lnTo>
                  <a:cubicBezTo>
                    <a:pt x="3907" y="9110"/>
                    <a:pt x="3941" y="8734"/>
                    <a:pt x="4008" y="8734"/>
                  </a:cubicBezTo>
                  <a:cubicBezTo>
                    <a:pt x="4102" y="8734"/>
                    <a:pt x="4142" y="9626"/>
                    <a:pt x="4142" y="11551"/>
                  </a:cubicBezTo>
                  <a:lnTo>
                    <a:pt x="4142" y="12631"/>
                  </a:lnTo>
                  <a:lnTo>
                    <a:pt x="3981" y="12631"/>
                  </a:lnTo>
                  <a:cubicBezTo>
                    <a:pt x="3841" y="12631"/>
                    <a:pt x="3769" y="14463"/>
                    <a:pt x="3769" y="16998"/>
                  </a:cubicBezTo>
                  <a:cubicBezTo>
                    <a:pt x="3769" y="18266"/>
                    <a:pt x="3786" y="19440"/>
                    <a:pt x="3818" y="20238"/>
                  </a:cubicBezTo>
                  <a:cubicBezTo>
                    <a:pt x="3854" y="21177"/>
                    <a:pt x="3905" y="21600"/>
                    <a:pt x="3981" y="21600"/>
                  </a:cubicBezTo>
                  <a:cubicBezTo>
                    <a:pt x="4057" y="21600"/>
                    <a:pt x="4099" y="21177"/>
                    <a:pt x="4144" y="20050"/>
                  </a:cubicBezTo>
                  <a:lnTo>
                    <a:pt x="4144" y="21412"/>
                  </a:lnTo>
                  <a:lnTo>
                    <a:pt x="4263" y="21412"/>
                  </a:lnTo>
                  <a:close/>
                  <a:moveTo>
                    <a:pt x="3602" y="6292"/>
                  </a:moveTo>
                  <a:lnTo>
                    <a:pt x="3479" y="6292"/>
                  </a:lnTo>
                  <a:lnTo>
                    <a:pt x="3479" y="21412"/>
                  </a:lnTo>
                  <a:lnTo>
                    <a:pt x="3602" y="21412"/>
                  </a:lnTo>
                  <a:lnTo>
                    <a:pt x="3602" y="6292"/>
                  </a:lnTo>
                  <a:close/>
                  <a:moveTo>
                    <a:pt x="3606" y="94"/>
                  </a:moveTo>
                  <a:lnTo>
                    <a:pt x="3477" y="94"/>
                  </a:lnTo>
                  <a:lnTo>
                    <a:pt x="3477" y="3334"/>
                  </a:lnTo>
                  <a:lnTo>
                    <a:pt x="3606" y="3334"/>
                  </a:lnTo>
                  <a:lnTo>
                    <a:pt x="3606" y="94"/>
                  </a:lnTo>
                  <a:close/>
                  <a:moveTo>
                    <a:pt x="3282" y="21412"/>
                  </a:moveTo>
                  <a:lnTo>
                    <a:pt x="3282" y="18830"/>
                  </a:lnTo>
                  <a:lnTo>
                    <a:pt x="3231" y="18830"/>
                  </a:lnTo>
                  <a:cubicBezTo>
                    <a:pt x="3185" y="18830"/>
                    <a:pt x="3162" y="18172"/>
                    <a:pt x="3162" y="17092"/>
                  </a:cubicBezTo>
                  <a:lnTo>
                    <a:pt x="3162" y="8922"/>
                  </a:lnTo>
                  <a:lnTo>
                    <a:pt x="3282" y="8922"/>
                  </a:lnTo>
                  <a:lnTo>
                    <a:pt x="3282" y="6574"/>
                  </a:lnTo>
                  <a:lnTo>
                    <a:pt x="3162" y="6574"/>
                  </a:lnTo>
                  <a:lnTo>
                    <a:pt x="3162" y="1972"/>
                  </a:lnTo>
                  <a:lnTo>
                    <a:pt x="3041" y="1972"/>
                  </a:lnTo>
                  <a:lnTo>
                    <a:pt x="3041" y="6574"/>
                  </a:lnTo>
                  <a:lnTo>
                    <a:pt x="2971" y="6574"/>
                  </a:lnTo>
                  <a:lnTo>
                    <a:pt x="2971" y="8922"/>
                  </a:lnTo>
                  <a:lnTo>
                    <a:pt x="3041" y="8922"/>
                  </a:lnTo>
                  <a:lnTo>
                    <a:pt x="3041" y="17233"/>
                  </a:lnTo>
                  <a:cubicBezTo>
                    <a:pt x="3041" y="19393"/>
                    <a:pt x="3094" y="21412"/>
                    <a:pt x="3208" y="21412"/>
                  </a:cubicBezTo>
                  <a:lnTo>
                    <a:pt x="3282" y="21412"/>
                  </a:lnTo>
                  <a:close/>
                  <a:moveTo>
                    <a:pt x="2846" y="16810"/>
                  </a:moveTo>
                  <a:cubicBezTo>
                    <a:pt x="2846" y="14134"/>
                    <a:pt x="2780" y="12772"/>
                    <a:pt x="2666" y="12537"/>
                  </a:cubicBezTo>
                  <a:lnTo>
                    <a:pt x="2569" y="12350"/>
                  </a:lnTo>
                  <a:cubicBezTo>
                    <a:pt x="2503" y="12209"/>
                    <a:pt x="2484" y="11504"/>
                    <a:pt x="2484" y="10612"/>
                  </a:cubicBezTo>
                  <a:cubicBezTo>
                    <a:pt x="2484" y="9485"/>
                    <a:pt x="2522" y="8687"/>
                    <a:pt x="2596" y="8687"/>
                  </a:cubicBezTo>
                  <a:cubicBezTo>
                    <a:pt x="2653" y="8687"/>
                    <a:pt x="2708" y="8969"/>
                    <a:pt x="2746" y="9767"/>
                  </a:cubicBezTo>
                  <a:lnTo>
                    <a:pt x="2823" y="7842"/>
                  </a:lnTo>
                  <a:cubicBezTo>
                    <a:pt x="2766" y="6621"/>
                    <a:pt x="2689" y="6151"/>
                    <a:pt x="2596" y="6151"/>
                  </a:cubicBezTo>
                  <a:cubicBezTo>
                    <a:pt x="2469" y="6151"/>
                    <a:pt x="2367" y="7795"/>
                    <a:pt x="2367" y="10753"/>
                  </a:cubicBezTo>
                  <a:cubicBezTo>
                    <a:pt x="2367" y="13430"/>
                    <a:pt x="2433" y="14697"/>
                    <a:pt x="2547" y="14932"/>
                  </a:cubicBezTo>
                  <a:lnTo>
                    <a:pt x="2645" y="15120"/>
                  </a:lnTo>
                  <a:cubicBezTo>
                    <a:pt x="2704" y="15261"/>
                    <a:pt x="2727" y="15918"/>
                    <a:pt x="2727" y="16951"/>
                  </a:cubicBezTo>
                  <a:cubicBezTo>
                    <a:pt x="2727" y="18360"/>
                    <a:pt x="2668" y="19017"/>
                    <a:pt x="2592" y="19017"/>
                  </a:cubicBezTo>
                  <a:cubicBezTo>
                    <a:pt x="2533" y="19017"/>
                    <a:pt x="2467" y="18689"/>
                    <a:pt x="2418" y="17421"/>
                  </a:cubicBezTo>
                  <a:lnTo>
                    <a:pt x="2336" y="19440"/>
                  </a:lnTo>
                  <a:cubicBezTo>
                    <a:pt x="2408" y="21177"/>
                    <a:pt x="2494" y="21600"/>
                    <a:pt x="2592" y="21600"/>
                  </a:cubicBezTo>
                  <a:cubicBezTo>
                    <a:pt x="2738" y="21600"/>
                    <a:pt x="2846" y="19957"/>
                    <a:pt x="2846" y="16810"/>
                  </a:cubicBezTo>
                  <a:close/>
                  <a:moveTo>
                    <a:pt x="2183" y="6292"/>
                  </a:moveTo>
                  <a:lnTo>
                    <a:pt x="2060" y="6292"/>
                  </a:lnTo>
                  <a:lnTo>
                    <a:pt x="2060" y="21412"/>
                  </a:lnTo>
                  <a:lnTo>
                    <a:pt x="2183" y="21412"/>
                  </a:lnTo>
                  <a:lnTo>
                    <a:pt x="2183" y="6292"/>
                  </a:lnTo>
                  <a:close/>
                  <a:moveTo>
                    <a:pt x="2187" y="94"/>
                  </a:moveTo>
                  <a:lnTo>
                    <a:pt x="2056" y="94"/>
                  </a:lnTo>
                  <a:lnTo>
                    <a:pt x="2056" y="3334"/>
                  </a:lnTo>
                  <a:lnTo>
                    <a:pt x="2187" y="3334"/>
                  </a:lnTo>
                  <a:lnTo>
                    <a:pt x="2187" y="94"/>
                  </a:lnTo>
                  <a:close/>
                  <a:moveTo>
                    <a:pt x="1942" y="7560"/>
                  </a:moveTo>
                  <a:cubicBezTo>
                    <a:pt x="1900" y="6527"/>
                    <a:pt x="1855" y="6151"/>
                    <a:pt x="1796" y="6151"/>
                  </a:cubicBezTo>
                  <a:cubicBezTo>
                    <a:pt x="1728" y="6151"/>
                    <a:pt x="1666" y="6903"/>
                    <a:pt x="1633" y="7936"/>
                  </a:cubicBezTo>
                  <a:lnTo>
                    <a:pt x="1633" y="6292"/>
                  </a:lnTo>
                  <a:lnTo>
                    <a:pt x="1514" y="6292"/>
                  </a:lnTo>
                  <a:lnTo>
                    <a:pt x="1514" y="21412"/>
                  </a:lnTo>
                  <a:lnTo>
                    <a:pt x="1637" y="21412"/>
                  </a:lnTo>
                  <a:lnTo>
                    <a:pt x="1637" y="12256"/>
                  </a:lnTo>
                  <a:cubicBezTo>
                    <a:pt x="1637" y="10143"/>
                    <a:pt x="1692" y="8828"/>
                    <a:pt x="1758" y="8828"/>
                  </a:cubicBezTo>
                  <a:cubicBezTo>
                    <a:pt x="1800" y="8828"/>
                    <a:pt x="1821" y="9157"/>
                    <a:pt x="1849" y="9861"/>
                  </a:cubicBezTo>
                  <a:lnTo>
                    <a:pt x="1942" y="7560"/>
                  </a:lnTo>
                  <a:close/>
                  <a:moveTo>
                    <a:pt x="1307" y="21412"/>
                  </a:moveTo>
                  <a:lnTo>
                    <a:pt x="1307" y="11692"/>
                  </a:lnTo>
                  <a:cubicBezTo>
                    <a:pt x="1307" y="8405"/>
                    <a:pt x="1232" y="6151"/>
                    <a:pt x="1095" y="6151"/>
                  </a:cubicBezTo>
                  <a:cubicBezTo>
                    <a:pt x="1035" y="6151"/>
                    <a:pt x="980" y="6715"/>
                    <a:pt x="938" y="7842"/>
                  </a:cubicBezTo>
                  <a:lnTo>
                    <a:pt x="938" y="188"/>
                  </a:lnTo>
                  <a:lnTo>
                    <a:pt x="815" y="188"/>
                  </a:lnTo>
                  <a:lnTo>
                    <a:pt x="815" y="21412"/>
                  </a:lnTo>
                  <a:lnTo>
                    <a:pt x="938" y="21412"/>
                  </a:lnTo>
                  <a:lnTo>
                    <a:pt x="938" y="12162"/>
                  </a:lnTo>
                  <a:cubicBezTo>
                    <a:pt x="938" y="9908"/>
                    <a:pt x="993" y="8828"/>
                    <a:pt x="1061" y="8828"/>
                  </a:cubicBezTo>
                  <a:cubicBezTo>
                    <a:pt x="1129" y="8828"/>
                    <a:pt x="1184" y="9861"/>
                    <a:pt x="1184" y="12162"/>
                  </a:cubicBezTo>
                  <a:lnTo>
                    <a:pt x="1184" y="21412"/>
                  </a:lnTo>
                  <a:lnTo>
                    <a:pt x="1307" y="21412"/>
                  </a:lnTo>
                  <a:close/>
                  <a:moveTo>
                    <a:pt x="614" y="15073"/>
                  </a:moveTo>
                  <a:lnTo>
                    <a:pt x="483" y="15073"/>
                  </a:lnTo>
                  <a:cubicBezTo>
                    <a:pt x="462" y="17233"/>
                    <a:pt x="404" y="18736"/>
                    <a:pt x="309" y="18736"/>
                  </a:cubicBezTo>
                  <a:cubicBezTo>
                    <a:pt x="258" y="18736"/>
                    <a:pt x="212" y="18219"/>
                    <a:pt x="182" y="17421"/>
                  </a:cubicBezTo>
                  <a:cubicBezTo>
                    <a:pt x="140" y="16294"/>
                    <a:pt x="131" y="15073"/>
                    <a:pt x="131" y="10800"/>
                  </a:cubicBezTo>
                  <a:cubicBezTo>
                    <a:pt x="131" y="6527"/>
                    <a:pt x="140" y="5306"/>
                    <a:pt x="182" y="4179"/>
                  </a:cubicBezTo>
                  <a:cubicBezTo>
                    <a:pt x="212" y="3381"/>
                    <a:pt x="258" y="2911"/>
                    <a:pt x="309" y="2911"/>
                  </a:cubicBezTo>
                  <a:cubicBezTo>
                    <a:pt x="404" y="2911"/>
                    <a:pt x="460" y="4414"/>
                    <a:pt x="481" y="6527"/>
                  </a:cubicBezTo>
                  <a:lnTo>
                    <a:pt x="614" y="6527"/>
                  </a:lnTo>
                  <a:cubicBezTo>
                    <a:pt x="584" y="2301"/>
                    <a:pt x="466" y="0"/>
                    <a:pt x="309" y="0"/>
                  </a:cubicBezTo>
                  <a:cubicBezTo>
                    <a:pt x="220" y="0"/>
                    <a:pt x="142" y="845"/>
                    <a:pt x="83" y="2301"/>
                  </a:cubicBezTo>
                  <a:cubicBezTo>
                    <a:pt x="-2" y="4367"/>
                    <a:pt x="0" y="6715"/>
                    <a:pt x="0" y="10800"/>
                  </a:cubicBezTo>
                  <a:cubicBezTo>
                    <a:pt x="0" y="14885"/>
                    <a:pt x="-2" y="17233"/>
                    <a:pt x="83" y="19346"/>
                  </a:cubicBezTo>
                  <a:cubicBezTo>
                    <a:pt x="142" y="20802"/>
                    <a:pt x="220" y="21600"/>
                    <a:pt x="309" y="21600"/>
                  </a:cubicBezTo>
                  <a:cubicBezTo>
                    <a:pt x="462" y="21600"/>
                    <a:pt x="585" y="19299"/>
                    <a:pt x="614" y="1507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D-DIN"/>
                  <a:ea typeface="D-DIN"/>
                  <a:cs typeface="D-DIN"/>
                  <a:sym typeface="D-DIN"/>
                </a:defRPr>
              </a:pPr>
              <a:endParaRPr/>
            </a:p>
          </p:txBody>
        </p:sp>
      </p:grpSp>
      <p:sp>
        <p:nvSpPr>
          <p:cNvPr id="154" name="Foliennummer"/>
          <p:cNvSpPr txBox="1">
            <a:spLocks noGrp="1"/>
          </p:cNvSpPr>
          <p:nvPr>
            <p:ph type="sldNum" sz="quarter" idx="2"/>
          </p:nvPr>
        </p:nvSpPr>
        <p:spPr>
          <a:xfrm>
            <a:off x="8275703" y="6079981"/>
            <a:ext cx="358414" cy="370841"/>
          </a:xfrm>
          <a:prstGeom prst="rect">
            <a:avLst/>
          </a:prstGeom>
        </p:spPr>
        <p:txBody>
          <a:bodyPr anchor="t"/>
          <a:lstStyle>
            <a:lvl1pPr algn="l">
              <a:defRPr sz="1800">
                <a:solidFill>
                  <a:srgbClr val="000000"/>
                </a:solidFill>
                <a:latin typeface="D-DIN"/>
                <a:ea typeface="D-DIN"/>
                <a:cs typeface="D-DIN"/>
                <a:sym typeface="D-D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55" name="Titeltext"/>
          <p:cNvSpPr txBox="1">
            <a:spLocks noGrp="1"/>
          </p:cNvSpPr>
          <p:nvPr>
            <p:ph type="title"/>
          </p:nvPr>
        </p:nvSpPr>
        <p:spPr>
          <a:xfrm>
            <a:off x="431800" y="143742"/>
            <a:ext cx="5616774" cy="864097"/>
          </a:xfrm>
          <a:prstGeom prst="rect">
            <a:avLst/>
          </a:prstGeom>
        </p:spPr>
        <p:txBody>
          <a:bodyPr anchor="b"/>
          <a:lstStyle>
            <a:lvl1pPr algn="l">
              <a:defRPr sz="2400" b="1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r>
              <a:t>Titeltext</a:t>
            </a:r>
          </a:p>
        </p:txBody>
      </p:sp>
      <p:sp>
        <p:nvSpPr>
          <p:cNvPr id="156" name="Textebene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Foliennummer"/>
          <p:cNvSpPr txBox="1">
            <a:spLocks noGrp="1"/>
          </p:cNvSpPr>
          <p:nvPr>
            <p:ph type="sldNum" sz="quarter" idx="2"/>
          </p:nvPr>
        </p:nvSpPr>
        <p:spPr>
          <a:xfrm>
            <a:off x="7900224" y="33487"/>
            <a:ext cx="358414" cy="370840"/>
          </a:xfrm>
          <a:prstGeom prst="rect">
            <a:avLst/>
          </a:prstGeom>
        </p:spPr>
        <p:txBody>
          <a:bodyPr anchor="t"/>
          <a:lstStyle>
            <a:lvl1pPr algn="l">
              <a:defRPr sz="1800">
                <a:solidFill>
                  <a:srgbClr val="000000"/>
                </a:solidFill>
                <a:latin typeface="D-DIN"/>
                <a:ea typeface="D-DIN"/>
                <a:cs typeface="D-DIN"/>
                <a:sym typeface="D-D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64" name="Titeltext"/>
          <p:cNvSpPr txBox="1">
            <a:spLocks noGrp="1"/>
          </p:cNvSpPr>
          <p:nvPr>
            <p:ph type="title"/>
          </p:nvPr>
        </p:nvSpPr>
        <p:spPr>
          <a:xfrm>
            <a:off x="682625" y="4164012"/>
            <a:ext cx="7345364" cy="1287463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r>
              <a:t>Titeltext</a:t>
            </a:r>
          </a:p>
        </p:txBody>
      </p:sp>
      <p:sp>
        <p:nvSpPr>
          <p:cNvPr id="165" name="Textebene 1…"/>
          <p:cNvSpPr txBox="1">
            <a:spLocks noGrp="1"/>
          </p:cNvSpPr>
          <p:nvPr>
            <p:ph type="body" sz="quarter" idx="1"/>
          </p:nvPr>
        </p:nvSpPr>
        <p:spPr>
          <a:xfrm>
            <a:off x="682625" y="2746375"/>
            <a:ext cx="7345364" cy="1417638"/>
          </a:xfrm>
          <a:prstGeom prst="rect">
            <a:avLst/>
          </a:prstGeom>
        </p:spPr>
        <p:txBody>
          <a:bodyPr anchor="b"/>
          <a:lstStyle>
            <a:lvl1pPr marL="0" indent="0">
              <a:defRPr sz="2000"/>
            </a:lvl1pPr>
            <a:lvl2pPr marL="0" indent="457200">
              <a:defRPr sz="2000"/>
            </a:lvl2pPr>
            <a:lvl3pPr marL="0" indent="914400">
              <a:defRPr sz="2000"/>
            </a:lvl3pPr>
            <a:lvl4pPr marL="0" indent="1371600">
              <a:defRPr sz="2000"/>
            </a:lvl4pPr>
            <a:lvl5pPr marL="0" indent="1828800">
              <a:defRPr sz="2000"/>
            </a:lvl5pPr>
          </a:lstStyle>
          <a:p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Foliennummer"/>
          <p:cNvSpPr txBox="1">
            <a:spLocks noGrp="1"/>
          </p:cNvSpPr>
          <p:nvPr>
            <p:ph type="sldNum" sz="quarter" idx="2"/>
          </p:nvPr>
        </p:nvSpPr>
        <p:spPr>
          <a:xfrm>
            <a:off x="7900224" y="33487"/>
            <a:ext cx="358414" cy="370840"/>
          </a:xfrm>
          <a:prstGeom prst="rect">
            <a:avLst/>
          </a:prstGeom>
        </p:spPr>
        <p:txBody>
          <a:bodyPr anchor="t"/>
          <a:lstStyle>
            <a:lvl1pPr algn="l">
              <a:defRPr sz="1800">
                <a:solidFill>
                  <a:srgbClr val="000000"/>
                </a:solidFill>
                <a:latin typeface="D-DIN"/>
                <a:ea typeface="D-DIN"/>
                <a:cs typeface="D-DIN"/>
                <a:sym typeface="D-D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73" name="Titeltext"/>
          <p:cNvSpPr txBox="1">
            <a:spLocks noGrp="1"/>
          </p:cNvSpPr>
          <p:nvPr>
            <p:ph type="title"/>
          </p:nvPr>
        </p:nvSpPr>
        <p:spPr>
          <a:xfrm>
            <a:off x="431800" y="143742"/>
            <a:ext cx="5616774" cy="864097"/>
          </a:xfrm>
          <a:prstGeom prst="rect">
            <a:avLst/>
          </a:prstGeom>
        </p:spPr>
        <p:txBody>
          <a:bodyPr anchor="b"/>
          <a:lstStyle>
            <a:lvl1pPr algn="l">
              <a:defRPr sz="2400" b="1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r>
              <a:t>Titeltext</a:t>
            </a:r>
          </a:p>
        </p:txBody>
      </p:sp>
      <p:sp>
        <p:nvSpPr>
          <p:cNvPr id="174" name="Textebene 1…"/>
          <p:cNvSpPr txBox="1">
            <a:spLocks noGrp="1"/>
          </p:cNvSpPr>
          <p:nvPr>
            <p:ph type="body" sz="half" idx="1"/>
          </p:nvPr>
        </p:nvSpPr>
        <p:spPr>
          <a:xfrm>
            <a:off x="431800" y="1516062"/>
            <a:ext cx="3810000" cy="4275139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800"/>
            </a:lvl2pPr>
            <a:lvl3pPr>
              <a:defRPr sz="2800"/>
            </a:lvl3pPr>
            <a:lvl4pPr>
              <a:defRPr sz="2800"/>
            </a:lvl4pPr>
            <a:lvl5pPr>
              <a:defRPr sz="2800"/>
            </a:lvl5pPr>
          </a:lstStyle>
          <a:p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Foliennummer"/>
          <p:cNvSpPr txBox="1">
            <a:spLocks noGrp="1"/>
          </p:cNvSpPr>
          <p:nvPr>
            <p:ph type="sldNum" sz="quarter" idx="2"/>
          </p:nvPr>
        </p:nvSpPr>
        <p:spPr>
          <a:xfrm>
            <a:off x="7900224" y="33487"/>
            <a:ext cx="358414" cy="370840"/>
          </a:xfrm>
          <a:prstGeom prst="rect">
            <a:avLst/>
          </a:prstGeom>
        </p:spPr>
        <p:txBody>
          <a:bodyPr anchor="t"/>
          <a:lstStyle>
            <a:lvl1pPr algn="l">
              <a:defRPr sz="1800">
                <a:solidFill>
                  <a:srgbClr val="000000"/>
                </a:solidFill>
                <a:latin typeface="D-DIN"/>
                <a:ea typeface="D-DIN"/>
                <a:cs typeface="D-DIN"/>
                <a:sym typeface="D-D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82" name="Titeltext"/>
          <p:cNvSpPr txBox="1">
            <a:spLocks noGrp="1"/>
          </p:cNvSpPr>
          <p:nvPr>
            <p:ph type="title"/>
          </p:nvPr>
        </p:nvSpPr>
        <p:spPr>
          <a:xfrm>
            <a:off x="431800" y="258763"/>
            <a:ext cx="7777164" cy="1081088"/>
          </a:xfrm>
          <a:prstGeom prst="rect">
            <a:avLst/>
          </a:prstGeom>
        </p:spPr>
        <p:txBody>
          <a:bodyPr anchor="b"/>
          <a:lstStyle>
            <a:lvl1pPr algn="l">
              <a:defRPr sz="2400" b="1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r>
              <a:t>Titeltext</a:t>
            </a:r>
          </a:p>
        </p:txBody>
      </p:sp>
      <p:sp>
        <p:nvSpPr>
          <p:cNvPr id="183" name="Textebene 1…"/>
          <p:cNvSpPr txBox="1">
            <a:spLocks noGrp="1"/>
          </p:cNvSpPr>
          <p:nvPr>
            <p:ph type="body" sz="quarter" idx="1"/>
          </p:nvPr>
        </p:nvSpPr>
        <p:spPr>
          <a:xfrm>
            <a:off x="431800" y="1450975"/>
            <a:ext cx="3817938" cy="604838"/>
          </a:xfrm>
          <a:prstGeom prst="rect">
            <a:avLst/>
          </a:prstGeom>
        </p:spPr>
        <p:txBody>
          <a:bodyPr anchor="b"/>
          <a:lstStyle>
            <a:lvl1pPr marL="0" indent="0">
              <a:defRPr sz="2400" b="1"/>
            </a:lvl1pPr>
            <a:lvl2pPr marL="0" indent="457200">
              <a:defRPr sz="2400" b="1"/>
            </a:lvl2pPr>
            <a:lvl3pPr marL="0" indent="914400">
              <a:defRPr sz="2400" b="1"/>
            </a:lvl3pPr>
            <a:lvl4pPr marL="0" indent="1371600">
              <a:defRPr sz="2400" b="1"/>
            </a:lvl4pPr>
            <a:lvl5pPr marL="0" indent="1828800">
              <a:defRPr sz="2400" b="1"/>
            </a:lvl5pPr>
          </a:lstStyle>
          <a:p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184" name="Textplatzhalter 4"/>
          <p:cNvSpPr>
            <a:spLocks noGrp="1"/>
          </p:cNvSpPr>
          <p:nvPr>
            <p:ph type="body" sz="quarter" idx="21"/>
          </p:nvPr>
        </p:nvSpPr>
        <p:spPr>
          <a:xfrm>
            <a:off x="4389437" y="1450975"/>
            <a:ext cx="3819526" cy="604839"/>
          </a:xfrm>
          <a:prstGeom prst="rect">
            <a:avLst/>
          </a:prstGeom>
        </p:spPr>
        <p:txBody>
          <a:bodyPr anchor="b"/>
          <a:lstStyle/>
          <a:p>
            <a:pPr marL="0" indent="0">
              <a:defRPr sz="2400" b="1"/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Foliennummer"/>
          <p:cNvSpPr txBox="1">
            <a:spLocks noGrp="1"/>
          </p:cNvSpPr>
          <p:nvPr>
            <p:ph type="sldNum" sz="quarter" idx="2"/>
          </p:nvPr>
        </p:nvSpPr>
        <p:spPr>
          <a:xfrm>
            <a:off x="7900224" y="33487"/>
            <a:ext cx="358414" cy="370840"/>
          </a:xfrm>
          <a:prstGeom prst="rect">
            <a:avLst/>
          </a:prstGeom>
        </p:spPr>
        <p:txBody>
          <a:bodyPr anchor="t"/>
          <a:lstStyle>
            <a:lvl1pPr algn="l">
              <a:defRPr sz="1800">
                <a:solidFill>
                  <a:srgbClr val="000000"/>
                </a:solidFill>
                <a:latin typeface="D-DIN"/>
                <a:ea typeface="D-DIN"/>
                <a:cs typeface="D-DIN"/>
                <a:sym typeface="D-D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92" name="Titeltext"/>
          <p:cNvSpPr txBox="1">
            <a:spLocks noGrp="1"/>
          </p:cNvSpPr>
          <p:nvPr>
            <p:ph type="title"/>
          </p:nvPr>
        </p:nvSpPr>
        <p:spPr>
          <a:xfrm>
            <a:off x="431800" y="143742"/>
            <a:ext cx="5616774" cy="864097"/>
          </a:xfrm>
          <a:prstGeom prst="rect">
            <a:avLst/>
          </a:prstGeom>
        </p:spPr>
        <p:txBody>
          <a:bodyPr anchor="b"/>
          <a:lstStyle>
            <a:lvl1pPr algn="l">
              <a:defRPr sz="2400" b="1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r>
              <a:t>Titeltext</a:t>
            </a:r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Foliennummer"/>
          <p:cNvSpPr txBox="1">
            <a:spLocks noGrp="1"/>
          </p:cNvSpPr>
          <p:nvPr>
            <p:ph type="sldNum" sz="quarter" idx="2"/>
          </p:nvPr>
        </p:nvSpPr>
        <p:spPr>
          <a:xfrm>
            <a:off x="7900224" y="33487"/>
            <a:ext cx="358414" cy="370840"/>
          </a:xfrm>
          <a:prstGeom prst="rect">
            <a:avLst/>
          </a:prstGeom>
        </p:spPr>
        <p:txBody>
          <a:bodyPr anchor="t"/>
          <a:lstStyle>
            <a:lvl1pPr algn="l">
              <a:defRPr sz="1800">
                <a:solidFill>
                  <a:srgbClr val="000000"/>
                </a:solidFill>
                <a:latin typeface="D-DIN"/>
                <a:ea typeface="D-DIN"/>
                <a:cs typeface="D-DIN"/>
                <a:sym typeface="D-D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Foliennummer"/>
          <p:cNvSpPr txBox="1">
            <a:spLocks noGrp="1"/>
          </p:cNvSpPr>
          <p:nvPr>
            <p:ph type="sldNum" sz="quarter" idx="2"/>
          </p:nvPr>
        </p:nvSpPr>
        <p:spPr>
          <a:xfrm>
            <a:off x="7900224" y="33487"/>
            <a:ext cx="358414" cy="370840"/>
          </a:xfrm>
          <a:prstGeom prst="rect">
            <a:avLst/>
          </a:prstGeom>
        </p:spPr>
        <p:txBody>
          <a:bodyPr anchor="t"/>
          <a:lstStyle>
            <a:lvl1pPr algn="l">
              <a:defRPr sz="1800">
                <a:solidFill>
                  <a:srgbClr val="000000"/>
                </a:solidFill>
                <a:latin typeface="D-DIN"/>
                <a:ea typeface="D-DIN"/>
                <a:cs typeface="D-DIN"/>
                <a:sym typeface="D-D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07" name="Titeltext"/>
          <p:cNvSpPr txBox="1">
            <a:spLocks noGrp="1"/>
          </p:cNvSpPr>
          <p:nvPr>
            <p:ph type="title"/>
          </p:nvPr>
        </p:nvSpPr>
        <p:spPr>
          <a:xfrm>
            <a:off x="431800" y="258763"/>
            <a:ext cx="2843214" cy="1096963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r>
              <a:t>Titeltext</a:t>
            </a:r>
          </a:p>
        </p:txBody>
      </p:sp>
      <p:sp>
        <p:nvSpPr>
          <p:cNvPr id="208" name="Textebene 1…"/>
          <p:cNvSpPr txBox="1">
            <a:spLocks noGrp="1"/>
          </p:cNvSpPr>
          <p:nvPr>
            <p:ph type="body" idx="1"/>
          </p:nvPr>
        </p:nvSpPr>
        <p:spPr>
          <a:xfrm>
            <a:off x="3378200" y="258763"/>
            <a:ext cx="4830763" cy="552926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3200"/>
            </a:lvl2pPr>
            <a:lvl3pPr>
              <a:defRPr sz="3200"/>
            </a:lvl3pPr>
            <a:lvl4pPr>
              <a:defRPr sz="3200"/>
            </a:lvl4pPr>
            <a:lvl5pPr>
              <a:defRPr sz="3200"/>
            </a:lvl5pPr>
          </a:lstStyle>
          <a:p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209" name="Textplatzhalter 3"/>
          <p:cNvSpPr>
            <a:spLocks noGrp="1"/>
          </p:cNvSpPr>
          <p:nvPr>
            <p:ph type="body" sz="half" idx="21"/>
          </p:nvPr>
        </p:nvSpPr>
        <p:spPr>
          <a:xfrm>
            <a:off x="431799" y="1355725"/>
            <a:ext cx="2843215" cy="4432300"/>
          </a:xfrm>
          <a:prstGeom prst="rect">
            <a:avLst/>
          </a:prstGeom>
        </p:spPr>
        <p:txBody>
          <a:bodyPr/>
          <a:lstStyle/>
          <a:p>
            <a:pPr marL="0" indent="0">
              <a:defRPr sz="1400"/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Foliennummer"/>
          <p:cNvSpPr txBox="1">
            <a:spLocks noGrp="1"/>
          </p:cNvSpPr>
          <p:nvPr>
            <p:ph type="sldNum" sz="quarter" idx="2"/>
          </p:nvPr>
        </p:nvSpPr>
        <p:spPr>
          <a:xfrm>
            <a:off x="7900224" y="33487"/>
            <a:ext cx="358414" cy="370840"/>
          </a:xfrm>
          <a:prstGeom prst="rect">
            <a:avLst/>
          </a:prstGeom>
        </p:spPr>
        <p:txBody>
          <a:bodyPr anchor="t"/>
          <a:lstStyle>
            <a:lvl1pPr algn="l">
              <a:defRPr sz="1800">
                <a:solidFill>
                  <a:srgbClr val="000000"/>
                </a:solidFill>
                <a:latin typeface="D-DIN"/>
                <a:ea typeface="D-DIN"/>
                <a:cs typeface="D-DIN"/>
                <a:sym typeface="D-D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17" name="Titeltext"/>
          <p:cNvSpPr txBox="1">
            <a:spLocks noGrp="1"/>
          </p:cNvSpPr>
          <p:nvPr>
            <p:ph type="title"/>
          </p:nvPr>
        </p:nvSpPr>
        <p:spPr>
          <a:xfrm>
            <a:off x="1693863" y="4535487"/>
            <a:ext cx="5184776" cy="536576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r>
              <a:t>Titeltext</a:t>
            </a:r>
          </a:p>
        </p:txBody>
      </p:sp>
      <p:sp>
        <p:nvSpPr>
          <p:cNvPr id="218" name="Bildplatzhalter 2"/>
          <p:cNvSpPr>
            <a:spLocks noGrp="1"/>
          </p:cNvSpPr>
          <p:nvPr>
            <p:ph type="pic" sz="half" idx="21"/>
          </p:nvPr>
        </p:nvSpPr>
        <p:spPr>
          <a:xfrm>
            <a:off x="1693863" y="579437"/>
            <a:ext cx="5184776" cy="388778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19" name="Textebene 1…"/>
          <p:cNvSpPr txBox="1">
            <a:spLocks noGrp="1"/>
          </p:cNvSpPr>
          <p:nvPr>
            <p:ph type="body" sz="quarter" idx="1"/>
          </p:nvPr>
        </p:nvSpPr>
        <p:spPr>
          <a:xfrm>
            <a:off x="1693863" y="5072062"/>
            <a:ext cx="5184776" cy="760413"/>
          </a:xfrm>
          <a:prstGeom prst="rect">
            <a:avLst/>
          </a:prstGeom>
        </p:spPr>
        <p:txBody>
          <a:bodyPr/>
          <a:lstStyle>
            <a:lvl1pPr marL="0" indent="0">
              <a:defRPr sz="1400"/>
            </a:lvl1pPr>
            <a:lvl2pPr marL="0" indent="457200">
              <a:defRPr sz="1400"/>
            </a:lvl2pPr>
            <a:lvl3pPr marL="0" indent="914400">
              <a:defRPr sz="1400"/>
            </a:lvl3pPr>
            <a:lvl4pPr marL="0" indent="1371600">
              <a:defRPr sz="1400"/>
            </a:lvl4pPr>
            <a:lvl5pPr marL="0" indent="1828800">
              <a:defRPr sz="1400"/>
            </a:lvl5pPr>
          </a:lstStyle>
          <a:p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Inh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ebene 1…"/>
          <p:cNvSpPr txBox="1">
            <a:spLocks noGrp="1"/>
          </p:cNvSpPr>
          <p:nvPr>
            <p:ph type="body" idx="1" hasCustomPrompt="1"/>
          </p:nvPr>
        </p:nvSpPr>
        <p:spPr>
          <a:xfrm>
            <a:off x="431800" y="1628274"/>
            <a:ext cx="7773989" cy="4355431"/>
          </a:xfrm>
          <a:prstGeom prst="rect">
            <a:avLst/>
          </a:prstGeo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400"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 marL="800100" indent="-457200">
              <a:buFont typeface="+mj-lt"/>
              <a:buAutoNum type="arabicPeriod"/>
              <a:defRPr sz="2000">
                <a:latin typeface="Roboto Light" panose="02000000000000000000" pitchFamily="2" charset="0"/>
                <a:ea typeface="Roboto Light" panose="02000000000000000000" pitchFamily="2" charset="0"/>
              </a:defRPr>
            </a:lvl2pPr>
            <a:lvl3pPr marL="800100" indent="-457200">
              <a:buFont typeface="+mj-lt"/>
              <a:buAutoNum type="arabicPeriod"/>
              <a:defRPr sz="2000">
                <a:latin typeface="Roboto Light" panose="02000000000000000000" pitchFamily="2" charset="0"/>
                <a:ea typeface="Roboto Light" panose="02000000000000000000" pitchFamily="2" charset="0"/>
              </a:defRPr>
            </a:lvl3pPr>
            <a:lvl4pPr marL="800100" indent="-457200">
              <a:buFont typeface="+mj-lt"/>
              <a:buAutoNum type="arabicPeriod"/>
              <a:defRPr sz="2400">
                <a:latin typeface="Roboto Light" panose="02000000000000000000" pitchFamily="2" charset="0"/>
                <a:ea typeface="Roboto Light" panose="02000000000000000000" pitchFamily="2" charset="0"/>
              </a:defRPr>
            </a:lvl4pPr>
            <a:lvl5pPr marL="800100" indent="-457200">
              <a:buFont typeface="+mj-lt"/>
              <a:buAutoNum type="arabicPeriod"/>
              <a:defRPr sz="2400">
                <a:latin typeface="Roboto Light" panose="02000000000000000000" pitchFamily="2" charset="0"/>
                <a:ea typeface="Roboto Light" panose="02000000000000000000" pitchFamily="2" charset="0"/>
              </a:defRPr>
            </a:lvl5pPr>
            <a:lvl6pPr>
              <a:defRPr/>
            </a:lvl6pPr>
          </a:lstStyle>
          <a:p>
            <a:r>
              <a:rPr dirty="0" err="1"/>
              <a:t>Textebene</a:t>
            </a:r>
            <a:r>
              <a:rPr dirty="0"/>
              <a:t> 1</a:t>
            </a:r>
          </a:p>
          <a:p>
            <a:pPr lvl="1"/>
            <a:r>
              <a:rPr dirty="0" err="1"/>
              <a:t>Textebene</a:t>
            </a:r>
            <a:r>
              <a:rPr dirty="0"/>
              <a:t> 2</a:t>
            </a:r>
            <a:endParaRPr lang="de-DE" dirty="0"/>
          </a:p>
          <a:p>
            <a:pPr lvl="2"/>
            <a:r>
              <a:rPr dirty="0" err="1"/>
              <a:t>Textebene</a:t>
            </a:r>
            <a:r>
              <a:rPr dirty="0"/>
              <a:t> 3</a:t>
            </a:r>
          </a:p>
          <a:p>
            <a:pPr lvl="5"/>
            <a:r>
              <a:rPr dirty="0" err="1"/>
              <a:t>Textebene</a:t>
            </a:r>
            <a:r>
              <a:rPr dirty="0"/>
              <a:t> 4</a:t>
            </a:r>
          </a:p>
          <a:p>
            <a:pPr lvl="5"/>
            <a:r>
              <a:rPr dirty="0" err="1"/>
              <a:t>Textebene</a:t>
            </a:r>
            <a:r>
              <a:rPr dirty="0"/>
              <a:t> 5</a:t>
            </a:r>
          </a:p>
        </p:txBody>
      </p:sp>
      <p:sp>
        <p:nvSpPr>
          <p:cNvPr id="6" name="Titeltext">
            <a:extLst>
              <a:ext uri="{FF2B5EF4-FFF2-40B4-BE49-F238E27FC236}">
                <a16:creationId xmlns:a16="http://schemas.microsoft.com/office/drawing/2014/main" id="{2071BE8A-D113-4E53-842D-B3D217214649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0" y="-13786"/>
            <a:ext cx="7186863" cy="8158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60000" tIns="0" rIns="0" bIns="0" anchor="ctr">
            <a:normAutofit/>
          </a:bodyPr>
          <a:lstStyle>
            <a:lvl1pPr algn="l">
              <a:defRPr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Open Sans Condensed" pitchFamily="2" charset="0"/>
              </a:defRPr>
            </a:lvl1pPr>
          </a:lstStyle>
          <a:p>
            <a:r>
              <a:t>Titeltext</a:t>
            </a:r>
          </a:p>
        </p:txBody>
      </p:sp>
      <p:sp>
        <p:nvSpPr>
          <p:cNvPr id="7" name="Textebene 1…">
            <a:extLst>
              <a:ext uri="{FF2B5EF4-FFF2-40B4-BE49-F238E27FC236}">
                <a16:creationId xmlns:a16="http://schemas.microsoft.com/office/drawing/2014/main" id="{8A72FC62-B953-483A-B644-C72419AB1682}"/>
              </a:ext>
            </a:extLst>
          </p:cNvPr>
          <p:cNvSpPr txBox="1">
            <a:spLocks noGrp="1"/>
          </p:cNvSpPr>
          <p:nvPr>
            <p:ph type="body" idx="10"/>
          </p:nvPr>
        </p:nvSpPr>
        <p:spPr>
          <a:xfrm>
            <a:off x="431005" y="6112042"/>
            <a:ext cx="7773989" cy="357020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1050">
                <a:solidFill>
                  <a:schemeClr val="tx2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  <a:lvl2pPr>
              <a:defRPr sz="900">
                <a:solidFill>
                  <a:schemeClr val="tx2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2pPr>
            <a:lvl3pPr>
              <a:defRPr sz="900">
                <a:solidFill>
                  <a:schemeClr val="tx2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3pPr>
            <a:lvl4pPr>
              <a:defRPr sz="900">
                <a:solidFill>
                  <a:schemeClr val="tx2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4pPr>
            <a:lvl5pPr>
              <a:defRPr sz="900">
                <a:solidFill>
                  <a:schemeClr val="tx2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5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613789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Foliennummer"/>
          <p:cNvSpPr txBox="1">
            <a:spLocks noGrp="1"/>
          </p:cNvSpPr>
          <p:nvPr>
            <p:ph type="sldNum" sz="quarter" idx="2"/>
          </p:nvPr>
        </p:nvSpPr>
        <p:spPr>
          <a:xfrm>
            <a:off x="7900224" y="33487"/>
            <a:ext cx="358414" cy="370840"/>
          </a:xfrm>
          <a:prstGeom prst="rect">
            <a:avLst/>
          </a:prstGeom>
        </p:spPr>
        <p:txBody>
          <a:bodyPr anchor="t"/>
          <a:lstStyle>
            <a:lvl1pPr algn="l">
              <a:defRPr sz="1800">
                <a:solidFill>
                  <a:srgbClr val="000000"/>
                </a:solidFill>
                <a:latin typeface="D-DIN"/>
                <a:ea typeface="D-DIN"/>
                <a:cs typeface="D-DIN"/>
                <a:sym typeface="D-D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27" name="Titeltext"/>
          <p:cNvSpPr txBox="1">
            <a:spLocks noGrp="1"/>
          </p:cNvSpPr>
          <p:nvPr>
            <p:ph type="title"/>
          </p:nvPr>
        </p:nvSpPr>
        <p:spPr>
          <a:xfrm>
            <a:off x="431800" y="258763"/>
            <a:ext cx="7773989" cy="1079501"/>
          </a:xfrm>
          <a:prstGeom prst="rect">
            <a:avLst/>
          </a:prstGeom>
        </p:spPr>
        <p:txBody>
          <a:bodyPr anchor="b"/>
          <a:lstStyle>
            <a:lvl1pPr algn="l">
              <a:defRPr sz="2400" b="1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r>
              <a:t>Titeltext</a:t>
            </a:r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iteltext"/>
          <p:cNvSpPr txBox="1">
            <a:spLocks noGrp="1"/>
          </p:cNvSpPr>
          <p:nvPr>
            <p:ph type="title"/>
          </p:nvPr>
        </p:nvSpPr>
        <p:spPr>
          <a:xfrm>
            <a:off x="682625" y="4164012"/>
            <a:ext cx="7345364" cy="1287463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t>Titeltext</a:t>
            </a:r>
          </a:p>
        </p:txBody>
      </p:sp>
      <p:sp>
        <p:nvSpPr>
          <p:cNvPr id="53" name="Textebene 1…"/>
          <p:cNvSpPr txBox="1">
            <a:spLocks noGrp="1"/>
          </p:cNvSpPr>
          <p:nvPr>
            <p:ph type="body" sz="quarter" idx="1"/>
          </p:nvPr>
        </p:nvSpPr>
        <p:spPr>
          <a:xfrm>
            <a:off x="682625" y="2746375"/>
            <a:ext cx="7345364" cy="1417638"/>
          </a:xfrm>
          <a:prstGeom prst="rect">
            <a:avLst/>
          </a:prstGeom>
        </p:spPr>
        <p:txBody>
          <a:bodyPr anchor="b"/>
          <a:lstStyle>
            <a:lvl1pPr marL="0" indent="0">
              <a:defRPr sz="2000"/>
            </a:lvl1pPr>
            <a:lvl2pPr marL="0" indent="457200">
              <a:defRPr sz="2000"/>
            </a:lvl2pPr>
            <a:lvl3pPr marL="0" indent="914400">
              <a:defRPr sz="2000"/>
            </a:lvl3pPr>
            <a:lvl4pPr marL="0" indent="1371600">
              <a:defRPr sz="2000"/>
            </a:lvl4pPr>
            <a:lvl5pPr marL="0" indent="1828800">
              <a:defRPr sz="2000"/>
            </a:lvl5pPr>
          </a:lstStyle>
          <a:p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54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iteltext"/>
          <p:cNvSpPr txBox="1">
            <a:spLocks noGrp="1"/>
          </p:cNvSpPr>
          <p:nvPr>
            <p:ph type="title"/>
          </p:nvPr>
        </p:nvSpPr>
        <p:spPr>
          <a:xfrm>
            <a:off x="431800" y="258763"/>
            <a:ext cx="7773989" cy="1079501"/>
          </a:xfrm>
          <a:prstGeom prst="rect">
            <a:avLst/>
          </a:prstGeom>
        </p:spPr>
        <p:txBody>
          <a:bodyPr/>
          <a:lstStyle/>
          <a:p>
            <a:r>
              <a:t>Titeltext</a:t>
            </a:r>
          </a:p>
        </p:txBody>
      </p:sp>
      <p:sp>
        <p:nvSpPr>
          <p:cNvPr id="62" name="Textebene 1…"/>
          <p:cNvSpPr txBox="1">
            <a:spLocks noGrp="1"/>
          </p:cNvSpPr>
          <p:nvPr>
            <p:ph type="body" sz="half" idx="1"/>
          </p:nvPr>
        </p:nvSpPr>
        <p:spPr>
          <a:xfrm>
            <a:off x="431800" y="1516062"/>
            <a:ext cx="3810000" cy="4275139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800"/>
            </a:lvl2pPr>
            <a:lvl3pPr>
              <a:defRPr sz="2800"/>
            </a:lvl3pPr>
            <a:lvl4pPr>
              <a:defRPr sz="2800"/>
            </a:lvl4pPr>
            <a:lvl5pPr>
              <a:defRPr sz="2800"/>
            </a:lvl5pPr>
          </a:lstStyle>
          <a:p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63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iteltext"/>
          <p:cNvSpPr txBox="1">
            <a:spLocks noGrp="1"/>
          </p:cNvSpPr>
          <p:nvPr>
            <p:ph type="title"/>
          </p:nvPr>
        </p:nvSpPr>
        <p:spPr>
          <a:xfrm>
            <a:off x="431800" y="258763"/>
            <a:ext cx="7777164" cy="1081088"/>
          </a:xfrm>
          <a:prstGeom prst="rect">
            <a:avLst/>
          </a:prstGeom>
        </p:spPr>
        <p:txBody>
          <a:bodyPr/>
          <a:lstStyle/>
          <a:p>
            <a:r>
              <a:t>Titeltext</a:t>
            </a:r>
          </a:p>
        </p:txBody>
      </p:sp>
      <p:sp>
        <p:nvSpPr>
          <p:cNvPr id="71" name="Textebene 1…"/>
          <p:cNvSpPr txBox="1">
            <a:spLocks noGrp="1"/>
          </p:cNvSpPr>
          <p:nvPr>
            <p:ph type="body" sz="quarter" idx="1"/>
          </p:nvPr>
        </p:nvSpPr>
        <p:spPr>
          <a:xfrm>
            <a:off x="431800" y="1450975"/>
            <a:ext cx="3817938" cy="604838"/>
          </a:xfrm>
          <a:prstGeom prst="rect">
            <a:avLst/>
          </a:prstGeom>
        </p:spPr>
        <p:txBody>
          <a:bodyPr anchor="b"/>
          <a:lstStyle>
            <a:lvl1pPr marL="0" indent="0">
              <a:defRPr sz="2400" b="1"/>
            </a:lvl1pPr>
            <a:lvl2pPr marL="0" indent="457200">
              <a:defRPr sz="2400" b="1"/>
            </a:lvl2pPr>
            <a:lvl3pPr marL="0" indent="914400">
              <a:defRPr sz="2400" b="1"/>
            </a:lvl3pPr>
            <a:lvl4pPr marL="0" indent="1371600">
              <a:defRPr sz="2400" b="1"/>
            </a:lvl4pPr>
            <a:lvl5pPr marL="0" indent="1828800">
              <a:defRPr sz="2400" b="1"/>
            </a:lvl5pPr>
          </a:lstStyle>
          <a:p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72" name="Textplatzhalter 4"/>
          <p:cNvSpPr>
            <a:spLocks noGrp="1"/>
          </p:cNvSpPr>
          <p:nvPr>
            <p:ph type="body" sz="quarter" idx="21"/>
          </p:nvPr>
        </p:nvSpPr>
        <p:spPr>
          <a:xfrm>
            <a:off x="4389437" y="1450975"/>
            <a:ext cx="3819526" cy="604839"/>
          </a:xfrm>
          <a:prstGeom prst="rect">
            <a:avLst/>
          </a:prstGeom>
        </p:spPr>
        <p:txBody>
          <a:bodyPr anchor="b"/>
          <a:lstStyle/>
          <a:p>
            <a:pPr marL="0" indent="0">
              <a:defRPr sz="2400" b="1"/>
            </a:pPr>
            <a:endParaRPr/>
          </a:p>
        </p:txBody>
      </p:sp>
      <p:sp>
        <p:nvSpPr>
          <p:cNvPr id="73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eltext"/>
          <p:cNvSpPr txBox="1">
            <a:spLocks noGrp="1"/>
          </p:cNvSpPr>
          <p:nvPr>
            <p:ph type="title"/>
          </p:nvPr>
        </p:nvSpPr>
        <p:spPr>
          <a:xfrm>
            <a:off x="431800" y="258763"/>
            <a:ext cx="7773989" cy="1079501"/>
          </a:xfrm>
          <a:prstGeom prst="rect">
            <a:avLst/>
          </a:prstGeom>
        </p:spPr>
        <p:txBody>
          <a:bodyPr/>
          <a:lstStyle/>
          <a:p>
            <a:r>
              <a:t>Titeltext</a:t>
            </a:r>
          </a:p>
        </p:txBody>
      </p:sp>
      <p:sp>
        <p:nvSpPr>
          <p:cNvPr id="81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Titeltext"/>
          <p:cNvSpPr txBox="1">
            <a:spLocks noGrp="1"/>
          </p:cNvSpPr>
          <p:nvPr>
            <p:ph type="title"/>
          </p:nvPr>
        </p:nvSpPr>
        <p:spPr>
          <a:xfrm>
            <a:off x="431800" y="258763"/>
            <a:ext cx="2843214" cy="1096963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t>Titeltext</a:t>
            </a:r>
          </a:p>
        </p:txBody>
      </p:sp>
      <p:sp>
        <p:nvSpPr>
          <p:cNvPr id="96" name="Textebene 1…"/>
          <p:cNvSpPr txBox="1">
            <a:spLocks noGrp="1"/>
          </p:cNvSpPr>
          <p:nvPr>
            <p:ph type="body" idx="1"/>
          </p:nvPr>
        </p:nvSpPr>
        <p:spPr>
          <a:xfrm>
            <a:off x="3378200" y="258763"/>
            <a:ext cx="4830763" cy="552926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3200"/>
            </a:lvl2pPr>
            <a:lvl3pPr>
              <a:defRPr sz="3200"/>
            </a:lvl3pPr>
            <a:lvl4pPr>
              <a:defRPr sz="3200"/>
            </a:lvl4pPr>
            <a:lvl5pPr>
              <a:defRPr sz="3200"/>
            </a:lvl5pPr>
          </a:lstStyle>
          <a:p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97" name="Textplatzhalter 3"/>
          <p:cNvSpPr>
            <a:spLocks noGrp="1"/>
          </p:cNvSpPr>
          <p:nvPr>
            <p:ph type="body" sz="half" idx="21"/>
          </p:nvPr>
        </p:nvSpPr>
        <p:spPr>
          <a:xfrm>
            <a:off x="431799" y="1355725"/>
            <a:ext cx="2843215" cy="4432300"/>
          </a:xfrm>
          <a:prstGeom prst="rect">
            <a:avLst/>
          </a:prstGeom>
        </p:spPr>
        <p:txBody>
          <a:bodyPr/>
          <a:lstStyle/>
          <a:p>
            <a:pPr marL="0" indent="0">
              <a:defRPr sz="1400"/>
            </a:pPr>
            <a:endParaRPr/>
          </a:p>
        </p:txBody>
      </p:sp>
      <p:sp>
        <p:nvSpPr>
          <p:cNvPr id="98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iteltext"/>
          <p:cNvSpPr txBox="1">
            <a:spLocks noGrp="1"/>
          </p:cNvSpPr>
          <p:nvPr>
            <p:ph type="title"/>
          </p:nvPr>
        </p:nvSpPr>
        <p:spPr>
          <a:xfrm>
            <a:off x="1693863" y="4535487"/>
            <a:ext cx="5184776" cy="536576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t>Titeltext</a:t>
            </a:r>
          </a:p>
        </p:txBody>
      </p:sp>
      <p:sp>
        <p:nvSpPr>
          <p:cNvPr id="106" name="Bildplatzhalter 2"/>
          <p:cNvSpPr>
            <a:spLocks noGrp="1"/>
          </p:cNvSpPr>
          <p:nvPr>
            <p:ph type="pic" sz="half" idx="21"/>
          </p:nvPr>
        </p:nvSpPr>
        <p:spPr>
          <a:xfrm>
            <a:off x="1693863" y="579437"/>
            <a:ext cx="5184776" cy="388778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07" name="Textebene 1…"/>
          <p:cNvSpPr txBox="1">
            <a:spLocks noGrp="1"/>
          </p:cNvSpPr>
          <p:nvPr>
            <p:ph type="body" sz="quarter" idx="1"/>
          </p:nvPr>
        </p:nvSpPr>
        <p:spPr>
          <a:xfrm>
            <a:off x="1693863" y="5072062"/>
            <a:ext cx="5184776" cy="760413"/>
          </a:xfrm>
          <a:prstGeom prst="rect">
            <a:avLst/>
          </a:prstGeom>
        </p:spPr>
        <p:txBody>
          <a:bodyPr/>
          <a:lstStyle>
            <a:lvl1pPr marL="0" indent="0">
              <a:defRPr sz="1400"/>
            </a:lvl1pPr>
            <a:lvl2pPr marL="0" indent="457200">
              <a:defRPr sz="1400"/>
            </a:lvl2pPr>
            <a:lvl3pPr marL="0" indent="914400">
              <a:defRPr sz="1400"/>
            </a:lvl3pPr>
            <a:lvl4pPr marL="0" indent="1371600">
              <a:defRPr sz="1400"/>
            </a:lvl4pPr>
            <a:lvl5pPr marL="0" indent="1828800">
              <a:defRPr sz="1400"/>
            </a:lvl5pPr>
          </a:lstStyle>
          <a:p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108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Off val="4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C1F461B7-B46D-44F8-BFD6-5CD3C659BC68}"/>
              </a:ext>
            </a:extLst>
          </p:cNvPr>
          <p:cNvSpPr/>
          <p:nvPr userDrawn="1"/>
        </p:nvSpPr>
        <p:spPr>
          <a:xfrm>
            <a:off x="0" y="-136459"/>
            <a:ext cx="8636000" cy="1044000"/>
          </a:xfrm>
          <a:prstGeom prst="rect">
            <a:avLst/>
          </a:prstGeom>
          <a:solidFill>
            <a:srgbClr val="6AACDA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44926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Titeltext"/>
          <p:cNvSpPr txBox="1">
            <a:spLocks noGrp="1"/>
          </p:cNvSpPr>
          <p:nvPr>
            <p:ph type="title"/>
          </p:nvPr>
        </p:nvSpPr>
        <p:spPr>
          <a:xfrm>
            <a:off x="431800" y="258763"/>
            <a:ext cx="7773989" cy="1079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/>
          <a:p>
            <a:r>
              <a:t>Titeltext</a:t>
            </a:r>
          </a:p>
        </p:txBody>
      </p:sp>
      <p:sp>
        <p:nvSpPr>
          <p:cNvPr id="15" name="Textebene 1…"/>
          <p:cNvSpPr txBox="1">
            <a:spLocks noGrp="1"/>
          </p:cNvSpPr>
          <p:nvPr>
            <p:ph type="body" idx="1"/>
          </p:nvPr>
        </p:nvSpPr>
        <p:spPr>
          <a:xfrm>
            <a:off x="431800" y="1516062"/>
            <a:ext cx="7773989" cy="4275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/>
          <a:p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16" name="Foliennummer"/>
          <p:cNvSpPr txBox="1">
            <a:spLocks noGrp="1"/>
          </p:cNvSpPr>
          <p:nvPr>
            <p:ph type="sldNum" sz="quarter" idx="2"/>
          </p:nvPr>
        </p:nvSpPr>
        <p:spPr>
          <a:xfrm>
            <a:off x="4174066" y="5830799"/>
            <a:ext cx="2015068" cy="3448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814CF5C-75C6-4A79-9127-7B69CAED01A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1939" y="638839"/>
            <a:ext cx="1602701" cy="801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transition spd="med"/>
  <p:txStyles>
    <p:titleStyle>
      <a:lvl1pPr marL="0" marR="0" indent="0" algn="ctr" defTabSz="44926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000000"/>
          </a:solidFill>
          <a:uFillTx/>
          <a:latin typeface="D-DIN"/>
          <a:ea typeface="D-DIN"/>
          <a:cs typeface="D-DIN"/>
          <a:sym typeface="D-DIN"/>
        </a:defRPr>
      </a:lvl1pPr>
      <a:lvl2pPr marL="0" marR="0" indent="0" algn="ctr" defTabSz="44926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000000"/>
          </a:solidFill>
          <a:uFillTx/>
          <a:latin typeface="D-DIN"/>
          <a:ea typeface="D-DIN"/>
          <a:cs typeface="D-DIN"/>
          <a:sym typeface="D-DIN"/>
        </a:defRPr>
      </a:lvl2pPr>
      <a:lvl3pPr marL="0" marR="0" indent="0" algn="ctr" defTabSz="44926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000000"/>
          </a:solidFill>
          <a:uFillTx/>
          <a:latin typeface="D-DIN"/>
          <a:ea typeface="D-DIN"/>
          <a:cs typeface="D-DIN"/>
          <a:sym typeface="D-DIN"/>
        </a:defRPr>
      </a:lvl3pPr>
      <a:lvl4pPr marL="0" marR="0" indent="0" algn="ctr" defTabSz="44926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000000"/>
          </a:solidFill>
          <a:uFillTx/>
          <a:latin typeface="D-DIN"/>
          <a:ea typeface="D-DIN"/>
          <a:cs typeface="D-DIN"/>
          <a:sym typeface="D-DIN"/>
        </a:defRPr>
      </a:lvl4pPr>
      <a:lvl5pPr marL="0" marR="0" indent="0" algn="ctr" defTabSz="44926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000000"/>
          </a:solidFill>
          <a:uFillTx/>
          <a:latin typeface="D-DIN"/>
          <a:ea typeface="D-DIN"/>
          <a:cs typeface="D-DIN"/>
          <a:sym typeface="D-DIN"/>
        </a:defRPr>
      </a:lvl5pPr>
      <a:lvl6pPr marL="0" marR="0" indent="2286000" algn="ctr" defTabSz="44926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000000"/>
          </a:solidFill>
          <a:uFillTx/>
          <a:latin typeface="D-DIN"/>
          <a:ea typeface="D-DIN"/>
          <a:cs typeface="D-DIN"/>
          <a:sym typeface="D-DIN"/>
        </a:defRPr>
      </a:lvl6pPr>
      <a:lvl7pPr marL="0" marR="0" indent="2743200" algn="ctr" defTabSz="44926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000000"/>
          </a:solidFill>
          <a:uFillTx/>
          <a:latin typeface="D-DIN"/>
          <a:ea typeface="D-DIN"/>
          <a:cs typeface="D-DIN"/>
          <a:sym typeface="D-DIN"/>
        </a:defRPr>
      </a:lvl7pPr>
      <a:lvl8pPr marL="0" marR="0" indent="3200400" algn="ctr" defTabSz="44926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000000"/>
          </a:solidFill>
          <a:uFillTx/>
          <a:latin typeface="D-DIN"/>
          <a:ea typeface="D-DIN"/>
          <a:cs typeface="D-DIN"/>
          <a:sym typeface="D-DIN"/>
        </a:defRPr>
      </a:lvl8pPr>
      <a:lvl9pPr marL="0" marR="0" indent="3657600" algn="ctr" defTabSz="44926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solidFill>
            <a:srgbClr val="000000"/>
          </a:solidFill>
          <a:uFillTx/>
          <a:latin typeface="D-DIN"/>
          <a:ea typeface="D-DIN"/>
          <a:cs typeface="D-DIN"/>
          <a:sym typeface="D-DIN"/>
        </a:defRPr>
      </a:lvl9pPr>
    </p:titleStyle>
    <p:bodyStyle>
      <a:lvl1pPr marL="342900" marR="0" indent="-342900" algn="l" defTabSz="449262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rgbClr val="000000"/>
          </a:solidFill>
          <a:uFillTx/>
          <a:latin typeface="D-DIN"/>
          <a:ea typeface="D-DIN"/>
          <a:cs typeface="D-DIN"/>
          <a:sym typeface="D-DIN"/>
        </a:defRPr>
      </a:lvl1pPr>
      <a:lvl2pPr marL="342900" marR="0" indent="114300" algn="l" defTabSz="449262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rgbClr val="000000"/>
          </a:solidFill>
          <a:uFillTx/>
          <a:latin typeface="D-DIN"/>
          <a:ea typeface="D-DIN"/>
          <a:cs typeface="D-DIN"/>
          <a:sym typeface="D-DIN"/>
        </a:defRPr>
      </a:lvl2pPr>
      <a:lvl3pPr marL="342900" marR="0" indent="571500" algn="l" defTabSz="449262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rgbClr val="000000"/>
          </a:solidFill>
          <a:uFillTx/>
          <a:latin typeface="D-DIN"/>
          <a:ea typeface="D-DIN"/>
          <a:cs typeface="D-DIN"/>
          <a:sym typeface="D-DIN"/>
        </a:defRPr>
      </a:lvl3pPr>
      <a:lvl4pPr marL="342900" marR="0" indent="1028700" algn="l" defTabSz="449262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rgbClr val="000000"/>
          </a:solidFill>
          <a:uFillTx/>
          <a:latin typeface="D-DIN"/>
          <a:ea typeface="D-DIN"/>
          <a:cs typeface="D-DIN"/>
          <a:sym typeface="D-DIN"/>
        </a:defRPr>
      </a:lvl4pPr>
      <a:lvl5pPr marL="342900" marR="0" indent="1485900" algn="l" defTabSz="449262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rgbClr val="000000"/>
          </a:solidFill>
          <a:uFillTx/>
          <a:latin typeface="D-DIN"/>
          <a:ea typeface="D-DIN"/>
          <a:cs typeface="D-DIN"/>
          <a:sym typeface="D-DIN"/>
        </a:defRPr>
      </a:lvl5pPr>
      <a:lvl6pPr marL="342900" marR="0" indent="1943100" algn="l" defTabSz="449262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rgbClr val="000000"/>
          </a:solidFill>
          <a:uFillTx/>
          <a:latin typeface="D-DIN"/>
          <a:ea typeface="D-DIN"/>
          <a:cs typeface="D-DIN"/>
          <a:sym typeface="D-DIN"/>
        </a:defRPr>
      </a:lvl6pPr>
      <a:lvl7pPr marL="342900" marR="0" indent="2400300" algn="l" defTabSz="449262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rgbClr val="000000"/>
          </a:solidFill>
          <a:uFillTx/>
          <a:latin typeface="D-DIN"/>
          <a:ea typeface="D-DIN"/>
          <a:cs typeface="D-DIN"/>
          <a:sym typeface="D-DIN"/>
        </a:defRPr>
      </a:lvl7pPr>
      <a:lvl8pPr marL="342900" marR="0" indent="2857500" algn="l" defTabSz="449262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rgbClr val="000000"/>
          </a:solidFill>
          <a:uFillTx/>
          <a:latin typeface="D-DIN"/>
          <a:ea typeface="D-DIN"/>
          <a:cs typeface="D-DIN"/>
          <a:sym typeface="D-DIN"/>
        </a:defRPr>
      </a:lvl8pPr>
      <a:lvl9pPr marL="342900" marR="0" indent="3314700" algn="l" defTabSz="449262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sz="3000" b="0" i="0" u="none" strike="noStrike" cap="none" spc="0" baseline="0">
          <a:solidFill>
            <a:srgbClr val="000000"/>
          </a:solidFill>
          <a:uFillTx/>
          <a:latin typeface="D-DIN"/>
          <a:ea typeface="D-DIN"/>
          <a:cs typeface="D-DIN"/>
          <a:sym typeface="D-DIN"/>
        </a:defRPr>
      </a:lvl9pPr>
    </p:bodyStyle>
    <p:otherStyle>
      <a:lvl1pPr marL="0" marR="0" indent="0" algn="r" defTabSz="44926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r" defTabSz="44926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r" defTabSz="44926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r" defTabSz="44926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r" defTabSz="44926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r" defTabSz="44926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r" defTabSz="44926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r" defTabSz="44926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r" defTabSz="44926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Foliennummer"/>
          <p:cNvSpPr txBox="1">
            <a:spLocks noGrp="1"/>
          </p:cNvSpPr>
          <p:nvPr>
            <p:ph type="sldNum" sz="quarter" idx="4294967295"/>
          </p:nvPr>
        </p:nvSpPr>
        <p:spPr>
          <a:xfrm>
            <a:off x="8447088" y="6137275"/>
            <a:ext cx="188912" cy="265113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anchor="t"/>
          <a:lstStyle/>
          <a:p>
            <a:fld id="{86CB4B4D-7CA3-9044-876B-883B54F8677D}" type="slidenum">
              <a:t>1</a:t>
            </a:fld>
            <a:endParaRPr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5AF392D-2BD3-4AFA-AB09-B225967AD1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1800" y="1417320"/>
            <a:ext cx="7773989" cy="4566385"/>
          </a:xfrm>
        </p:spPr>
        <p:txBody>
          <a:bodyPr anchor="b"/>
          <a:lstStyle/>
          <a:p>
            <a:pPr marL="457200" indent="-457200">
              <a:buFont typeface="+mj-lt"/>
              <a:buAutoNum type="arabicPeriod"/>
            </a:pPr>
            <a:r>
              <a:rPr lang="de-DE" dirty="0"/>
              <a:t>Welche </a:t>
            </a:r>
            <a:r>
              <a:rPr lang="de-DE" dirty="0">
                <a:latin typeface="Roboto Medium" panose="02000000000000000000" pitchFamily="2" charset="0"/>
                <a:ea typeface="Roboto Medium" panose="02000000000000000000" pitchFamily="2" charset="0"/>
              </a:rPr>
              <a:t>Symptome</a:t>
            </a:r>
            <a:r>
              <a:rPr lang="de-DE" dirty="0"/>
              <a:t> zeigt GK? Können diese Symptome aus dem </a:t>
            </a:r>
            <a:r>
              <a:rPr lang="de-DE" dirty="0">
                <a:latin typeface="Roboto Medium" panose="02000000000000000000" pitchFamily="2" charset="0"/>
                <a:ea typeface="Roboto Medium" panose="02000000000000000000" pitchFamily="2" charset="0"/>
              </a:rPr>
              <a:t>MRT</a:t>
            </a:r>
            <a:r>
              <a:rPr lang="de-DE" dirty="0"/>
              <a:t> erklärt werden?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860DD08-4E03-4755-8036-777A05DF2A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Fall GK – S. 357 - 359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172A93-4CCC-4CCC-BBA1-2140C57447A4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78B1CC3-B6F3-4665-BF55-AD2BFADEC9DA}"/>
              </a:ext>
            </a:extLst>
          </p:cNvPr>
          <p:cNvGrpSpPr/>
          <p:nvPr/>
        </p:nvGrpSpPr>
        <p:grpSpPr>
          <a:xfrm>
            <a:off x="4457846" y="1288983"/>
            <a:ext cx="3631855" cy="3723960"/>
            <a:chOff x="390399" y="2274387"/>
            <a:chExt cx="3508305" cy="3597276"/>
          </a:xfrm>
        </p:grpSpPr>
        <p:pic>
          <p:nvPicPr>
            <p:cNvPr id="6" name="Bild 3" descr="Bild 3">
              <a:extLst>
                <a:ext uri="{FF2B5EF4-FFF2-40B4-BE49-F238E27FC236}">
                  <a16:creationId xmlns:a16="http://schemas.microsoft.com/office/drawing/2014/main" id="{D8C25B48-CEA2-43E1-BF4F-8EB515D74F7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90399" y="2674497"/>
              <a:ext cx="3488265" cy="319716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7" name="Abbildung 6…">
              <a:extLst>
                <a:ext uri="{FF2B5EF4-FFF2-40B4-BE49-F238E27FC236}">
                  <a16:creationId xmlns:a16="http://schemas.microsoft.com/office/drawing/2014/main" id="{B9A428B7-68F1-4DCB-B372-02F85A46E53B}"/>
                </a:ext>
              </a:extLst>
            </p:cNvPr>
            <p:cNvSpPr txBox="1"/>
            <p:nvPr/>
          </p:nvSpPr>
          <p:spPr>
            <a:xfrm>
              <a:off x="390399" y="2274387"/>
              <a:ext cx="3508305" cy="40011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45719" rIns="45719">
              <a:spAutoFit/>
            </a:bodyPr>
            <a:lstStyle/>
            <a:p>
              <a:pPr>
                <a:defRPr sz="1000">
                  <a:latin typeface="Gill Sans SemiBold"/>
                  <a:ea typeface="Gill Sans SemiBold"/>
                  <a:cs typeface="Gill Sans SemiBold"/>
                  <a:sym typeface="Gill Sans SemiBold"/>
                </a:defRPr>
              </a:pPr>
              <a:r>
                <a:rPr dirty="0" err="1">
                  <a:latin typeface="Roboto Condensed Light" panose="02000000000000000000" pitchFamily="2" charset="0"/>
                  <a:ea typeface="Roboto Condensed Light" panose="02000000000000000000" pitchFamily="2" charset="0"/>
                </a:rPr>
                <a:t>Abbildung</a:t>
              </a:r>
              <a:r>
                <a:rPr dirty="0">
                  <a:latin typeface="Roboto Condensed Light" panose="02000000000000000000" pitchFamily="2" charset="0"/>
                  <a:ea typeface="Roboto Condensed Light" panose="02000000000000000000" pitchFamily="2" charset="0"/>
                </a:rPr>
                <a:t> 6</a:t>
              </a:r>
            </a:p>
            <a:p>
              <a:pPr>
                <a:defRPr sz="1000" i="1">
                  <a:latin typeface="Gill Sans"/>
                  <a:ea typeface="Gill Sans"/>
                  <a:cs typeface="Gill Sans"/>
                  <a:sym typeface="Gill Sans"/>
                </a:defRPr>
              </a:pPr>
              <a:r>
                <a:rPr dirty="0">
                  <a:latin typeface="Roboto Condensed Light" panose="02000000000000000000" pitchFamily="2" charset="0"/>
                  <a:ea typeface="Roboto Condensed Light" panose="02000000000000000000" pitchFamily="2" charset="0"/>
                </a:rPr>
                <a:t>MRT von GK (Romero, Manly &amp; Grafman, 2002, S. 358)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29317EB-B3DD-40B8-BF36-0512C0D615ED}"/>
              </a:ext>
            </a:extLst>
          </p:cNvPr>
          <p:cNvGrpSpPr/>
          <p:nvPr/>
        </p:nvGrpSpPr>
        <p:grpSpPr>
          <a:xfrm>
            <a:off x="546299" y="1335720"/>
            <a:ext cx="4013450" cy="3994360"/>
            <a:chOff x="4737298" y="2040516"/>
            <a:chExt cx="4027111" cy="4007956"/>
          </a:xfrm>
        </p:grpSpPr>
        <p:pic>
          <p:nvPicPr>
            <p:cNvPr id="5" name="Bild 3" descr="Bild 3">
              <a:extLst>
                <a:ext uri="{FF2B5EF4-FFF2-40B4-BE49-F238E27FC236}">
                  <a16:creationId xmlns:a16="http://schemas.microsoft.com/office/drawing/2014/main" id="{E4262A02-1B95-472E-BF78-691828479EA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825408" y="2440626"/>
              <a:ext cx="3484952" cy="360784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1" name="Form">
              <a:extLst>
                <a:ext uri="{FF2B5EF4-FFF2-40B4-BE49-F238E27FC236}">
                  <a16:creationId xmlns:a16="http://schemas.microsoft.com/office/drawing/2014/main" id="{B077F2BB-30C6-4D3F-B504-75F6EA94A231}"/>
                </a:ext>
              </a:extLst>
            </p:cNvPr>
            <p:cNvSpPr/>
            <p:nvPr/>
          </p:nvSpPr>
          <p:spPr>
            <a:xfrm rot="20220000">
              <a:off x="6039045" y="3962160"/>
              <a:ext cx="160455" cy="1713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34" h="20757" extrusionOk="0">
                  <a:moveTo>
                    <a:pt x="18245" y="5861"/>
                  </a:moveTo>
                  <a:cubicBezTo>
                    <a:pt x="20521" y="9859"/>
                    <a:pt x="20756" y="14847"/>
                    <a:pt x="18867" y="19077"/>
                  </a:cubicBezTo>
                  <a:cubicBezTo>
                    <a:pt x="16720" y="20188"/>
                    <a:pt x="14371" y="20762"/>
                    <a:pt x="11994" y="20757"/>
                  </a:cubicBezTo>
                  <a:cubicBezTo>
                    <a:pt x="6530" y="20745"/>
                    <a:pt x="1326" y="17512"/>
                    <a:pt x="204" y="11887"/>
                  </a:cubicBezTo>
                  <a:cubicBezTo>
                    <a:pt x="-844" y="6633"/>
                    <a:pt x="2251" y="1468"/>
                    <a:pt x="7089" y="257"/>
                  </a:cubicBezTo>
                  <a:cubicBezTo>
                    <a:pt x="11465" y="-838"/>
                    <a:pt x="15850" y="1655"/>
                    <a:pt x="18245" y="5861"/>
                  </a:cubicBezTo>
                  <a:close/>
                </a:path>
              </a:pathLst>
            </a:custGeom>
            <a:solidFill>
              <a:srgbClr val="6AACDA"/>
            </a:solidFill>
            <a:ln w="25400">
              <a:noFill/>
            </a:ln>
          </p:spPr>
          <p:txBody>
            <a:bodyPr lIns="45719" rIns="45719"/>
            <a:lstStyle/>
            <a:p>
              <a:endParaRPr/>
            </a:p>
          </p:txBody>
        </p:sp>
        <p:sp>
          <p:nvSpPr>
            <p:cNvPr id="12" name="Form">
              <a:extLst>
                <a:ext uri="{FF2B5EF4-FFF2-40B4-BE49-F238E27FC236}">
                  <a16:creationId xmlns:a16="http://schemas.microsoft.com/office/drawing/2014/main" id="{65D06980-3D8C-44FD-B63F-49A52769BC58}"/>
                </a:ext>
              </a:extLst>
            </p:cNvPr>
            <p:cNvSpPr/>
            <p:nvPr/>
          </p:nvSpPr>
          <p:spPr>
            <a:xfrm rot="20220000">
              <a:off x="6976028" y="4039946"/>
              <a:ext cx="194214" cy="1984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41" h="20551" extrusionOk="0">
                  <a:moveTo>
                    <a:pt x="17013" y="1029"/>
                  </a:moveTo>
                  <a:cubicBezTo>
                    <a:pt x="20933" y="3871"/>
                    <a:pt x="19914" y="9994"/>
                    <a:pt x="16551" y="14453"/>
                  </a:cubicBezTo>
                  <a:cubicBezTo>
                    <a:pt x="15493" y="15855"/>
                    <a:pt x="14282" y="17146"/>
                    <a:pt x="13005" y="18297"/>
                  </a:cubicBezTo>
                  <a:cubicBezTo>
                    <a:pt x="11471" y="19680"/>
                    <a:pt x="9657" y="20920"/>
                    <a:pt x="7692" y="20450"/>
                  </a:cubicBezTo>
                  <a:cubicBezTo>
                    <a:pt x="5799" y="19997"/>
                    <a:pt x="4694" y="18266"/>
                    <a:pt x="3548" y="16782"/>
                  </a:cubicBezTo>
                  <a:cubicBezTo>
                    <a:pt x="2190" y="15024"/>
                    <a:pt x="450" y="13306"/>
                    <a:pt x="78" y="10873"/>
                  </a:cubicBezTo>
                  <a:cubicBezTo>
                    <a:pt x="-667" y="5996"/>
                    <a:pt x="4029" y="2719"/>
                    <a:pt x="8872" y="1012"/>
                  </a:cubicBezTo>
                  <a:cubicBezTo>
                    <a:pt x="11616" y="45"/>
                    <a:pt x="14657" y="-680"/>
                    <a:pt x="17013" y="1029"/>
                  </a:cubicBezTo>
                  <a:close/>
                </a:path>
              </a:pathLst>
            </a:custGeom>
            <a:solidFill>
              <a:srgbClr val="6AACDA"/>
            </a:solidFill>
            <a:ln w="12700">
              <a:noFill/>
              <a:miter lim="400000"/>
            </a:ln>
          </p:spPr>
          <p:txBody>
            <a:bodyPr lIns="45719" rIns="45719"/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  <a:endParaRPr/>
            </a:p>
          </p:txBody>
        </p:sp>
        <p:sp>
          <p:nvSpPr>
            <p:cNvPr id="8" name="B">
              <a:extLst>
                <a:ext uri="{FF2B5EF4-FFF2-40B4-BE49-F238E27FC236}">
                  <a16:creationId xmlns:a16="http://schemas.microsoft.com/office/drawing/2014/main" id="{A1EBAF18-C21D-47BC-905E-447B1D7D18EB}"/>
                </a:ext>
              </a:extLst>
            </p:cNvPr>
            <p:cNvSpPr txBox="1"/>
            <p:nvPr/>
          </p:nvSpPr>
          <p:spPr>
            <a:xfrm>
              <a:off x="6025544" y="3917044"/>
              <a:ext cx="169275" cy="261610"/>
            </a:xfrm>
            <a:prstGeom prst="rect">
              <a:avLst/>
            </a:prstGeom>
            <a:noFill/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rIns="45719">
              <a:spAutoFit/>
            </a:bodyPr>
            <a:lstStyle>
              <a:lvl1pPr>
                <a:defRPr sz="1100"/>
              </a:lvl1pPr>
            </a:lstStyle>
            <a:p>
              <a:r>
                <a:rPr dirty="0">
                  <a:latin typeface="+mj-lt"/>
                </a:rPr>
                <a:t>B</a:t>
              </a:r>
            </a:p>
          </p:txBody>
        </p:sp>
        <p:sp>
          <p:nvSpPr>
            <p:cNvPr id="9" name="W">
              <a:extLst>
                <a:ext uri="{FF2B5EF4-FFF2-40B4-BE49-F238E27FC236}">
                  <a16:creationId xmlns:a16="http://schemas.microsoft.com/office/drawing/2014/main" id="{91043EA7-B9C8-41DD-BB7B-6D7C1B2C5112}"/>
                </a:ext>
              </a:extLst>
            </p:cNvPr>
            <p:cNvSpPr txBox="1"/>
            <p:nvPr/>
          </p:nvSpPr>
          <p:spPr>
            <a:xfrm>
              <a:off x="6972288" y="4009890"/>
              <a:ext cx="197301" cy="261610"/>
            </a:xfrm>
            <a:prstGeom prst="rect">
              <a:avLst/>
            </a:prstGeom>
            <a:noFill/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45719" rIns="45719">
              <a:spAutoFit/>
            </a:bodyPr>
            <a:lstStyle>
              <a:lvl1pPr>
                <a:defRPr sz="1100"/>
              </a:lvl1pPr>
            </a:lstStyle>
            <a:p>
              <a:r>
                <a:rPr dirty="0">
                  <a:latin typeface="+mj-lt"/>
                </a:rPr>
                <a:t>W</a:t>
              </a:r>
            </a:p>
          </p:txBody>
        </p:sp>
        <p:sp>
          <p:nvSpPr>
            <p:cNvPr id="10" name="Abbildung 7…">
              <a:extLst>
                <a:ext uri="{FF2B5EF4-FFF2-40B4-BE49-F238E27FC236}">
                  <a16:creationId xmlns:a16="http://schemas.microsoft.com/office/drawing/2014/main" id="{9C482FBC-E75E-4E3C-9532-754816245B28}"/>
                </a:ext>
              </a:extLst>
            </p:cNvPr>
            <p:cNvSpPr txBox="1"/>
            <p:nvPr/>
          </p:nvSpPr>
          <p:spPr>
            <a:xfrm>
              <a:off x="4737298" y="2040516"/>
              <a:ext cx="4027111" cy="40011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45719" rIns="45719">
              <a:spAutoFit/>
            </a:bodyPr>
            <a:lstStyle/>
            <a:p>
              <a:pPr>
                <a:defRPr sz="1000">
                  <a:latin typeface="Gill Sans SemiBold"/>
                  <a:ea typeface="Gill Sans SemiBold"/>
                  <a:cs typeface="Gill Sans SemiBold"/>
                  <a:sym typeface="Gill Sans SemiBold"/>
                </a:defRPr>
              </a:pPr>
              <a:r>
                <a:rPr dirty="0" err="1">
                  <a:latin typeface="Roboto Condensed Light" panose="02000000000000000000" pitchFamily="2" charset="0"/>
                  <a:ea typeface="Roboto Condensed Light" panose="02000000000000000000" pitchFamily="2" charset="0"/>
                </a:rPr>
                <a:t>Abbildung</a:t>
              </a:r>
              <a:r>
                <a:rPr dirty="0">
                  <a:latin typeface="Roboto Condensed Light" panose="02000000000000000000" pitchFamily="2" charset="0"/>
                  <a:ea typeface="Roboto Condensed Light" panose="02000000000000000000" pitchFamily="2" charset="0"/>
                </a:rPr>
                <a:t> 7</a:t>
              </a:r>
            </a:p>
            <a:p>
              <a:pPr>
                <a:defRPr sz="1000" i="1">
                  <a:latin typeface="Gill Sans"/>
                  <a:ea typeface="Gill Sans"/>
                  <a:cs typeface="Gill Sans"/>
                  <a:sym typeface="Gill Sans"/>
                </a:defRPr>
              </a:pPr>
              <a:r>
                <a:rPr dirty="0" err="1">
                  <a:latin typeface="Roboto Condensed Light" panose="02000000000000000000" pitchFamily="2" charset="0"/>
                  <a:ea typeface="Roboto Condensed Light" panose="02000000000000000000" pitchFamily="2" charset="0"/>
                </a:rPr>
                <a:t>Lokalisation</a:t>
              </a:r>
              <a:r>
                <a:rPr dirty="0">
                  <a:latin typeface="Roboto Condensed Light" panose="02000000000000000000" pitchFamily="2" charset="0"/>
                  <a:ea typeface="Roboto Condensed Light" panose="02000000000000000000" pitchFamily="2" charset="0"/>
                </a:rPr>
                <a:t> der </a:t>
              </a:r>
              <a:r>
                <a:rPr dirty="0" err="1">
                  <a:latin typeface="Roboto Condensed Light" panose="02000000000000000000" pitchFamily="2" charset="0"/>
                  <a:ea typeface="Roboto Condensed Light" panose="02000000000000000000" pitchFamily="2" charset="0"/>
                </a:rPr>
                <a:t>Sprachareale</a:t>
              </a:r>
              <a:r>
                <a:rPr dirty="0">
                  <a:latin typeface="Roboto Condensed Light" panose="02000000000000000000" pitchFamily="2" charset="0"/>
                  <a:ea typeface="Roboto Condensed Light" panose="02000000000000000000" pitchFamily="2" charset="0"/>
                </a:rPr>
                <a:t> </a:t>
              </a:r>
              <a:r>
                <a:rPr dirty="0" err="1">
                  <a:latin typeface="Roboto Condensed Light" panose="02000000000000000000" pitchFamily="2" charset="0"/>
                  <a:ea typeface="Roboto Condensed Light" panose="02000000000000000000" pitchFamily="2" charset="0"/>
                </a:rPr>
                <a:t>bei</a:t>
              </a:r>
              <a:r>
                <a:rPr dirty="0">
                  <a:latin typeface="Roboto Condensed Light" panose="02000000000000000000" pitchFamily="2" charset="0"/>
                  <a:ea typeface="Roboto Condensed Light" panose="02000000000000000000" pitchFamily="2" charset="0"/>
                </a:rPr>
                <a:t> </a:t>
              </a:r>
              <a:r>
                <a:rPr dirty="0" err="1">
                  <a:latin typeface="Roboto Condensed Light" panose="02000000000000000000" pitchFamily="2" charset="0"/>
                  <a:ea typeface="Roboto Condensed Light" panose="02000000000000000000" pitchFamily="2" charset="0"/>
                </a:rPr>
                <a:t>dominanter</a:t>
              </a:r>
              <a:r>
                <a:rPr dirty="0">
                  <a:latin typeface="Roboto Condensed Light" panose="02000000000000000000" pitchFamily="2" charset="0"/>
                  <a:ea typeface="Roboto Condensed Light" panose="02000000000000000000" pitchFamily="2" charset="0"/>
                </a:rPr>
                <a:t> </a:t>
              </a:r>
              <a:r>
                <a:rPr dirty="0" err="1">
                  <a:latin typeface="Roboto Condensed Light" panose="02000000000000000000" pitchFamily="2" charset="0"/>
                  <a:ea typeface="Roboto Condensed Light" panose="02000000000000000000" pitchFamily="2" charset="0"/>
                </a:rPr>
                <a:t>rechter</a:t>
              </a:r>
              <a:r>
                <a:rPr dirty="0">
                  <a:latin typeface="Roboto Condensed Light" panose="02000000000000000000" pitchFamily="2" charset="0"/>
                  <a:ea typeface="Roboto Condensed Light" panose="02000000000000000000" pitchFamily="2" charset="0"/>
                </a:rPr>
                <a:t> Hand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92371736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B047B58-FAA3-426F-AF5F-9E35858FD8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1801" y="1628274"/>
            <a:ext cx="3886200" cy="4355431"/>
          </a:xfrm>
        </p:spPr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 startAt="2"/>
            </a:pPr>
            <a:r>
              <a:rPr lang="de-DE" dirty="0"/>
              <a:t>Was sind Pseudoworte und welches Areal ist beim Lesen von Pseudoworten bei der Kontrollgruppe aktiv?</a:t>
            </a:r>
          </a:p>
          <a:p>
            <a:pPr marL="457200" indent="-457200">
              <a:buFont typeface="+mj-lt"/>
              <a:buAutoNum type="arabicPeriod" startAt="2"/>
            </a:pPr>
            <a:r>
              <a:rPr lang="de-DE" dirty="0"/>
              <a:t>Wie können die wiedererlangten sprachlichen Fähigkeiten erklärt werden (S. 359 rechts)</a:t>
            </a:r>
          </a:p>
          <a:p>
            <a:pPr marL="457200" indent="-457200">
              <a:buFont typeface="+mj-lt"/>
              <a:buAutoNum type="arabicPeriod" startAt="2"/>
            </a:pPr>
            <a:r>
              <a:rPr lang="de-DE" dirty="0"/>
              <a:t>Welche Fragen bleiben offen?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BA15E59-7BAC-4D21-BC77-C942236C4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Fall GK – S. 357 - 359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D48780-C468-4767-84A8-A66A0EDC9BEA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79588F3-66C8-41EE-A170-D708E149FAF9}"/>
              </a:ext>
            </a:extLst>
          </p:cNvPr>
          <p:cNvGrpSpPr/>
          <p:nvPr/>
        </p:nvGrpSpPr>
        <p:grpSpPr>
          <a:xfrm>
            <a:off x="4572344" y="1771583"/>
            <a:ext cx="3631855" cy="3723960"/>
            <a:chOff x="390399" y="2274387"/>
            <a:chExt cx="3508305" cy="3597276"/>
          </a:xfrm>
        </p:grpSpPr>
        <p:pic>
          <p:nvPicPr>
            <p:cNvPr id="8" name="Bild 3" descr="Bild 3">
              <a:extLst>
                <a:ext uri="{FF2B5EF4-FFF2-40B4-BE49-F238E27FC236}">
                  <a16:creationId xmlns:a16="http://schemas.microsoft.com/office/drawing/2014/main" id="{486C0A92-479A-4685-A2F4-38A05F3902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90399" y="2674497"/>
              <a:ext cx="3488265" cy="319716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9" name="Abbildung 6…">
              <a:extLst>
                <a:ext uri="{FF2B5EF4-FFF2-40B4-BE49-F238E27FC236}">
                  <a16:creationId xmlns:a16="http://schemas.microsoft.com/office/drawing/2014/main" id="{DED5B766-8193-4F72-86D9-4DD743EFB2F6}"/>
                </a:ext>
              </a:extLst>
            </p:cNvPr>
            <p:cNvSpPr txBox="1"/>
            <p:nvPr/>
          </p:nvSpPr>
          <p:spPr>
            <a:xfrm>
              <a:off x="390399" y="2274387"/>
              <a:ext cx="3508305" cy="40011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45719" rIns="45719">
              <a:spAutoFit/>
            </a:bodyPr>
            <a:lstStyle/>
            <a:p>
              <a:pPr>
                <a:defRPr sz="1000">
                  <a:latin typeface="Gill Sans SemiBold"/>
                  <a:ea typeface="Gill Sans SemiBold"/>
                  <a:cs typeface="Gill Sans SemiBold"/>
                  <a:sym typeface="Gill Sans SemiBold"/>
                </a:defRPr>
              </a:pPr>
              <a:r>
                <a:rPr dirty="0" err="1">
                  <a:latin typeface="Roboto Condensed Light" panose="02000000000000000000" pitchFamily="2" charset="0"/>
                  <a:ea typeface="Roboto Condensed Light" panose="02000000000000000000" pitchFamily="2" charset="0"/>
                </a:rPr>
                <a:t>Abbildung</a:t>
              </a:r>
              <a:r>
                <a:rPr dirty="0">
                  <a:latin typeface="Roboto Condensed Light" panose="02000000000000000000" pitchFamily="2" charset="0"/>
                  <a:ea typeface="Roboto Condensed Light" panose="02000000000000000000" pitchFamily="2" charset="0"/>
                </a:rPr>
                <a:t> 6</a:t>
              </a:r>
            </a:p>
            <a:p>
              <a:pPr>
                <a:defRPr sz="1000" i="1">
                  <a:latin typeface="Gill Sans"/>
                  <a:ea typeface="Gill Sans"/>
                  <a:cs typeface="Gill Sans"/>
                  <a:sym typeface="Gill Sans"/>
                </a:defRPr>
              </a:pPr>
              <a:r>
                <a:rPr dirty="0">
                  <a:latin typeface="Roboto Condensed Light" panose="02000000000000000000" pitchFamily="2" charset="0"/>
                  <a:ea typeface="Roboto Condensed Light" panose="02000000000000000000" pitchFamily="2" charset="0"/>
                </a:rPr>
                <a:t>MRT von GK (Romero, Manly &amp; Grafman, 2002, S. 358)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75662590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0C9FC3E-DEAF-4FD7-A38B-54C2CC1D12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1801" y="1628274"/>
            <a:ext cx="3543299" cy="4355431"/>
          </a:xfrm>
        </p:spPr>
        <p:txBody>
          <a:bodyPr>
            <a:normAutofit fontScale="925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de-DE" dirty="0"/>
              <a:t>Welche Symptome zeigt JS? </a:t>
            </a:r>
          </a:p>
          <a:p>
            <a:pPr lvl="1">
              <a:buFont typeface="+mj-lt"/>
              <a:buAutoNum type="romanLcPeriod"/>
            </a:pPr>
            <a:r>
              <a:rPr lang="de-DE" dirty="0"/>
              <a:t>Können diese Symptome aus dem MRT erklärt werden? </a:t>
            </a:r>
          </a:p>
          <a:p>
            <a:pPr lvl="1">
              <a:buFont typeface="+mj-lt"/>
              <a:buAutoNum type="romanLcPeriod"/>
            </a:pPr>
            <a:r>
              <a:rPr lang="de-DE" dirty="0"/>
              <a:t>Was misst das MRS und kann das die Symptome erklären?</a:t>
            </a:r>
          </a:p>
          <a:p>
            <a:pPr lvl="1">
              <a:buAutoNum type="romanLcPeriod"/>
            </a:pPr>
            <a:endParaRPr lang="de-DE" dirty="0"/>
          </a:p>
          <a:p>
            <a:r>
              <a:rPr lang="de-DE" dirty="0"/>
              <a:t>Welche Aktivität zeigt sich im Vergleich zu den Kontrollpersonen (S. 361 l. u.)? </a:t>
            </a:r>
          </a:p>
          <a:p>
            <a:pPr lvl="1">
              <a:buFont typeface="+mj-lt"/>
              <a:buAutoNum type="romanLcPeriod"/>
            </a:pPr>
            <a:r>
              <a:rPr lang="de-DE" dirty="0"/>
              <a:t>Kann das die Symptome von JS erklären?</a:t>
            </a:r>
          </a:p>
          <a:p>
            <a:pPr lvl="1">
              <a:buAutoNum type="romanLcPeriod"/>
            </a:pP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D9E0B71-8FE9-4685-8592-AE4D2C26B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Fall JS – S. 359 - 361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70B775-129F-4790-BB18-72102303EA24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Bild 3" descr="Bild 3">
            <a:extLst>
              <a:ext uri="{FF2B5EF4-FFF2-40B4-BE49-F238E27FC236}">
                <a16:creationId xmlns:a16="http://schemas.microsoft.com/office/drawing/2014/main" id="{43652BBF-52D6-4E99-BEC0-8D6C216CFF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041" r="6833" b="48377"/>
          <a:stretch/>
        </p:blipFill>
        <p:spPr>
          <a:xfrm>
            <a:off x="4140200" y="2038194"/>
            <a:ext cx="4336378" cy="1927806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Abbildung 8…">
            <a:extLst>
              <a:ext uri="{FF2B5EF4-FFF2-40B4-BE49-F238E27FC236}">
                <a16:creationId xmlns:a16="http://schemas.microsoft.com/office/drawing/2014/main" id="{9AA5F4AB-8957-4222-AFAC-02E0C9961417}"/>
              </a:ext>
            </a:extLst>
          </p:cNvPr>
          <p:cNvSpPr txBox="1"/>
          <p:nvPr/>
        </p:nvSpPr>
        <p:spPr>
          <a:xfrm>
            <a:off x="4140200" y="1628274"/>
            <a:ext cx="4165600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>
              <a:defRPr sz="1000"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r>
              <a:rPr dirty="0" err="1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Abbildung</a:t>
            </a:r>
            <a:r>
              <a:rPr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8</a:t>
            </a:r>
          </a:p>
          <a:p>
            <a:pPr>
              <a:defRPr sz="1000" i="1"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MRT (</a:t>
            </a:r>
            <a:r>
              <a:rPr dirty="0" err="1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oben</a:t>
            </a:r>
            <a:r>
              <a:rPr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) und MRS (</a:t>
            </a:r>
            <a:r>
              <a:rPr dirty="0" err="1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unten</a:t>
            </a:r>
            <a:r>
              <a:rPr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) von JS (Romero, Manly &amp; Grafman, 2002, S. 360)</a:t>
            </a:r>
          </a:p>
        </p:txBody>
      </p:sp>
      <p:pic>
        <p:nvPicPr>
          <p:cNvPr id="8" name="Bild 3" descr="Bild 3">
            <a:extLst>
              <a:ext uri="{FF2B5EF4-FFF2-40B4-BE49-F238E27FC236}">
                <a16:creationId xmlns:a16="http://schemas.microsoft.com/office/drawing/2014/main" id="{DC921344-E032-4D10-8CB6-0C54320CBC7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51500"/>
          <a:stretch>
            <a:fillRect/>
          </a:stretch>
        </p:blipFill>
        <p:spPr>
          <a:xfrm>
            <a:off x="4140200" y="4301555"/>
            <a:ext cx="4336378" cy="155988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973956755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55C5646-4F43-438F-82B2-07C7C0ED79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A6EBE75-FDE2-41BA-9FCA-2AD5C41F2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06BC17-D2A5-4AF7-BBEB-6A7BA75EF8C7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Different planes of MRI brain image. | Download Scientific Diagram">
            <a:extLst>
              <a:ext uri="{FF2B5EF4-FFF2-40B4-BE49-F238E27FC236}">
                <a16:creationId xmlns:a16="http://schemas.microsoft.com/office/drawing/2014/main" id="{425AFFD1-0D3B-4A54-BCE4-C6B7739DD5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1116" y="1628274"/>
            <a:ext cx="5633766" cy="4254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0653332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F089427-B59A-4F53-AAD6-355A6A45C4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2892704-62D3-4D97-A1D3-271B9594B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MRT </a:t>
            </a:r>
            <a:r>
              <a:rPr lang="en-US" dirty="0" err="1"/>
              <a:t>HiFU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292B36-04BC-4B4A-A357-0C08FBD28B2C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Focused Ultrasound Animation">
            <a:hlinkClick r:id="" action="ppaction://media"/>
            <a:extLst>
              <a:ext uri="{FF2B5EF4-FFF2-40B4-BE49-F238E27FC236}">
                <a16:creationId xmlns:a16="http://schemas.microsoft.com/office/drawing/2014/main" id="{2AE83EAB-48BE-47BA-8871-BA4CC9A8AE4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68412" y="1753268"/>
            <a:ext cx="7299174" cy="41054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</p:pic>
    </p:spTree>
    <p:extLst>
      <p:ext uri="{BB962C8B-B14F-4D97-AF65-F5344CB8AC3E}">
        <p14:creationId xmlns:p14="http://schemas.microsoft.com/office/powerpoint/2010/main" val="198019283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80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53B93A2-1CD5-474F-865D-19DABFEBC5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Referat</a:t>
            </a:r>
            <a:r>
              <a:rPr lang="en-US" dirty="0"/>
              <a:t> (Christian Schwarz &amp; </a:t>
            </a:r>
            <a:r>
              <a:rPr lang="en-US" dirty="0" err="1"/>
              <a:t>Finja</a:t>
            </a:r>
            <a:r>
              <a:rPr lang="en-US" dirty="0"/>
              <a:t> Timm): </a:t>
            </a:r>
            <a:br>
              <a:rPr lang="en-US" dirty="0"/>
            </a:br>
            <a:r>
              <a:rPr lang="en-US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Peripheres</a:t>
            </a:r>
            <a:r>
              <a:rPr lang="en-US" dirty="0">
                <a:latin typeface="Roboto Medium" panose="02000000000000000000" pitchFamily="2" charset="0"/>
                <a:ea typeface="Roboto Medium" panose="02000000000000000000" pitchFamily="2" charset="0"/>
              </a:rPr>
              <a:t> und </a:t>
            </a:r>
            <a:r>
              <a:rPr lang="en-US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vegetatives</a:t>
            </a:r>
            <a:r>
              <a:rPr lang="en-US" dirty="0"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en-US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Nervensystems</a:t>
            </a:r>
            <a:endParaRPr lang="en-US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endParaRPr lang="en-US" dirty="0"/>
          </a:p>
          <a:p>
            <a:r>
              <a:rPr lang="en-US" dirty="0" err="1"/>
              <a:t>Vorbereitung</a:t>
            </a:r>
            <a:r>
              <a:rPr lang="en-US" dirty="0"/>
              <a:t>: </a:t>
            </a:r>
          </a:p>
          <a:p>
            <a:pPr lvl="1">
              <a:buFont typeface="+mj-lt"/>
              <a:buAutoNum type="romanLcPeriod"/>
            </a:pPr>
            <a:r>
              <a:rPr lang="en-US" dirty="0"/>
              <a:t>Artikel für die </a:t>
            </a:r>
            <a:r>
              <a:rPr lang="en-US" dirty="0" err="1"/>
              <a:t>Gruppenarbeit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 err="1"/>
              <a:t>Lesen</a:t>
            </a:r>
            <a:r>
              <a:rPr lang="en-US" dirty="0"/>
              <a:t> Sie </a:t>
            </a:r>
            <a:r>
              <a:rPr lang="en-US" dirty="0" err="1"/>
              <a:t>einen</a:t>
            </a:r>
            <a:r>
              <a:rPr lang="en-US" dirty="0"/>
              <a:t> der </a:t>
            </a:r>
            <a:r>
              <a:rPr lang="en-US" dirty="0" err="1"/>
              <a:t>drei</a:t>
            </a:r>
            <a:r>
              <a:rPr lang="en-US" dirty="0"/>
              <a:t> </a:t>
            </a:r>
            <a:r>
              <a:rPr lang="en-US" dirty="0" err="1"/>
              <a:t>Abschnitte</a:t>
            </a:r>
            <a:r>
              <a:rPr lang="en-US" dirty="0"/>
              <a:t> </a:t>
            </a:r>
            <a:r>
              <a:rPr lang="en-US" dirty="0" err="1"/>
              <a:t>aus</a:t>
            </a:r>
            <a:r>
              <a:rPr lang="en-US" dirty="0"/>
              <a:t> dem Artikel </a:t>
            </a:r>
            <a:r>
              <a:rPr lang="en-US" dirty="0" err="1"/>
              <a:t>zur</a:t>
            </a:r>
            <a:r>
              <a:rPr lang="en-US" dirty="0"/>
              <a:t> </a:t>
            </a:r>
            <a:r>
              <a:rPr lang="en-US" dirty="0" err="1"/>
              <a:t>Multiplen</a:t>
            </a:r>
            <a:r>
              <a:rPr lang="en-US" dirty="0"/>
              <a:t> </a:t>
            </a:r>
            <a:r>
              <a:rPr lang="en-US" dirty="0" err="1"/>
              <a:t>Sklerose</a:t>
            </a:r>
            <a:r>
              <a:rPr lang="en-US" dirty="0"/>
              <a:t>:</a:t>
            </a:r>
          </a:p>
          <a:p>
            <a:pPr lvl="1">
              <a:buFont typeface="+mj-lt"/>
              <a:buAutoNum type="romanLcPeriod"/>
            </a:pPr>
            <a:r>
              <a:rPr lang="en-US" dirty="0" err="1"/>
              <a:t>Symptome</a:t>
            </a:r>
            <a:r>
              <a:rPr lang="en-US" dirty="0"/>
              <a:t> und Diagnose (</a:t>
            </a:r>
            <a:r>
              <a:rPr lang="en-US" dirty="0" err="1"/>
              <a:t>Abschnitt</a:t>
            </a:r>
            <a:r>
              <a:rPr lang="en-US" dirty="0"/>
              <a:t> „Diagnosis“ S. 1502-1503)</a:t>
            </a:r>
          </a:p>
          <a:p>
            <a:pPr lvl="1">
              <a:buFont typeface="+mj-lt"/>
              <a:buAutoNum type="romanLcPeriod"/>
            </a:pPr>
            <a:r>
              <a:rPr lang="en-US" dirty="0" err="1"/>
              <a:t>Krankheits-Mechanismen</a:t>
            </a:r>
            <a:r>
              <a:rPr lang="en-US" dirty="0"/>
              <a:t> und </a:t>
            </a:r>
            <a:r>
              <a:rPr lang="en-US" dirty="0" err="1"/>
              <a:t>Verlauf</a:t>
            </a:r>
            <a:r>
              <a:rPr lang="en-US" dirty="0"/>
              <a:t> (</a:t>
            </a:r>
            <a:r>
              <a:rPr lang="en-US" dirty="0" err="1"/>
              <a:t>Abschnitte</a:t>
            </a:r>
            <a:r>
              <a:rPr lang="en-US" dirty="0"/>
              <a:t> „Disease mechanism“ und „Pathophysiology“ S. 1506-1509)</a:t>
            </a:r>
          </a:p>
          <a:p>
            <a:pPr lvl="1">
              <a:buFont typeface="+mj-lt"/>
              <a:buAutoNum type="romanLcPeriod"/>
            </a:pPr>
            <a:r>
              <a:rPr lang="en-US" dirty="0" err="1"/>
              <a:t>Umweltfaktoren</a:t>
            </a:r>
            <a:r>
              <a:rPr lang="en-US" dirty="0"/>
              <a:t> (</a:t>
            </a:r>
            <a:r>
              <a:rPr lang="en-US" dirty="0" err="1"/>
              <a:t>Abschnitt</a:t>
            </a:r>
            <a:r>
              <a:rPr lang="en-US" dirty="0"/>
              <a:t> „environmental factor“ S. 1504-1505)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F34A12C-4F0A-45BD-8F0B-9943ECC95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Nächste</a:t>
            </a:r>
            <a:r>
              <a:rPr lang="en-US" dirty="0"/>
              <a:t> </a:t>
            </a:r>
            <a:r>
              <a:rPr lang="en-US" dirty="0" err="1"/>
              <a:t>Woche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A34DDB-83CB-482C-943B-15C94B0A3722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956558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7976BD5-9ADC-40F1-8B39-F587414EE4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90500" indent="-190500" defTabSz="457200">
              <a:spcBef>
                <a:spcPts val="1600"/>
              </a:spcBef>
              <a:buSzPct val="100000"/>
              <a:buChar char="•"/>
              <a:defRPr sz="1900">
                <a:latin typeface="Gill Sans"/>
                <a:ea typeface="Gill Sans"/>
                <a:cs typeface="Gill Sans"/>
                <a:sym typeface="Gill Sans"/>
              </a:defRPr>
            </a:pPr>
            <a:r>
              <a:rPr lang="en-GB" dirty="0" err="1">
                <a:latin typeface="+mn-lt"/>
              </a:rPr>
              <a:t>Gallrein</a:t>
            </a:r>
            <a:r>
              <a:rPr lang="en-GB" dirty="0">
                <a:latin typeface="+mn-lt"/>
              </a:rPr>
              <a:t>, C., </a:t>
            </a:r>
            <a:r>
              <a:rPr lang="en-GB" dirty="0" err="1">
                <a:latin typeface="+mn-lt"/>
              </a:rPr>
              <a:t>Iburg</a:t>
            </a:r>
            <a:r>
              <a:rPr lang="en-GB" dirty="0">
                <a:latin typeface="+mn-lt"/>
              </a:rPr>
              <a:t>, M., </a:t>
            </a:r>
            <a:r>
              <a:rPr lang="en-GB" dirty="0" err="1">
                <a:latin typeface="+mn-lt"/>
              </a:rPr>
              <a:t>Michelberger</a:t>
            </a:r>
            <a:r>
              <a:rPr lang="en-GB" dirty="0">
                <a:latin typeface="+mn-lt"/>
              </a:rPr>
              <a:t>, T., </a:t>
            </a:r>
            <a:r>
              <a:rPr lang="en-GB" dirty="0" err="1">
                <a:latin typeface="+mn-lt"/>
              </a:rPr>
              <a:t>Koçak</a:t>
            </a:r>
            <a:r>
              <a:rPr lang="en-GB" dirty="0">
                <a:latin typeface="+mn-lt"/>
              </a:rPr>
              <a:t>, A., </a:t>
            </a:r>
            <a:r>
              <a:rPr lang="en-GB" dirty="0" err="1">
                <a:latin typeface="+mn-lt"/>
              </a:rPr>
              <a:t>Puchkov</a:t>
            </a:r>
            <a:r>
              <a:rPr lang="en-GB" dirty="0">
                <a:latin typeface="+mn-lt"/>
              </a:rPr>
              <a:t>, D., Liu, F.,  et al. (2021). Novel amyloid-beta pathology C. elegans model reveals distinct neurons as seeds of pathogenicity. </a:t>
            </a:r>
            <a:r>
              <a:rPr lang="en-GB" i="1" dirty="0">
                <a:latin typeface="+mn-lt"/>
              </a:rPr>
              <a:t>Progress in Neurobiology</a:t>
            </a:r>
            <a:r>
              <a:rPr lang="en-GB" dirty="0">
                <a:latin typeface="+mn-lt"/>
              </a:rPr>
              <a:t>, </a:t>
            </a:r>
            <a:r>
              <a:rPr lang="en-GB" i="1" dirty="0">
                <a:latin typeface="+mn-lt"/>
              </a:rPr>
              <a:t>198</a:t>
            </a:r>
            <a:r>
              <a:rPr lang="en-GB" dirty="0">
                <a:latin typeface="+mn-lt"/>
              </a:rPr>
              <a:t>, 101907. </a:t>
            </a:r>
            <a:r>
              <a:rPr lang="en-GB" dirty="0" err="1">
                <a:latin typeface="+mn-lt"/>
              </a:rPr>
              <a:t>doi</a:t>
            </a:r>
            <a:r>
              <a:rPr lang="en-GB" dirty="0">
                <a:latin typeface="+mn-lt"/>
              </a:rPr>
              <a:t>: 10.1016/j.pneurobio.2020.101907</a:t>
            </a:r>
          </a:p>
          <a:p>
            <a:pPr marL="205740" indent="-205740" defTabSz="457200">
              <a:spcBef>
                <a:spcPts val="1600"/>
              </a:spcBef>
              <a:buClr>
                <a:srgbClr val="000000"/>
              </a:buClr>
              <a:buSzPct val="100000"/>
              <a:buFont typeface="Arial"/>
              <a:buChar char="•"/>
              <a:defRPr sz="1900">
                <a:latin typeface="Gill Sans"/>
                <a:ea typeface="Gill Sans"/>
                <a:cs typeface="Gill Sans"/>
                <a:sym typeface="Gill Sans"/>
              </a:defRPr>
            </a:pPr>
            <a:r>
              <a:rPr lang="en-GB" dirty="0">
                <a:latin typeface="+mn-lt"/>
              </a:rPr>
              <a:t>Kandel – Principles of Neural Science, 5. </a:t>
            </a:r>
            <a:r>
              <a:rPr lang="en-GB" dirty="0" err="1">
                <a:latin typeface="+mn-lt"/>
              </a:rPr>
              <a:t>Auflage</a:t>
            </a:r>
            <a:r>
              <a:rPr lang="en-GB" dirty="0">
                <a:latin typeface="+mn-lt"/>
              </a:rPr>
              <a:t>, McGraw-Hill, </a:t>
            </a:r>
            <a:r>
              <a:rPr lang="en-GB" dirty="0" err="1">
                <a:latin typeface="+mn-lt"/>
              </a:rPr>
              <a:t>Kapitel</a:t>
            </a:r>
            <a:r>
              <a:rPr lang="en-GB" dirty="0">
                <a:latin typeface="+mn-lt"/>
              </a:rPr>
              <a:t> 15, 45</a:t>
            </a:r>
          </a:p>
          <a:p>
            <a:pPr marL="205740" indent="-205740" defTabSz="457200">
              <a:spcBef>
                <a:spcPts val="1600"/>
              </a:spcBef>
              <a:buClr>
                <a:srgbClr val="000000"/>
              </a:buClr>
              <a:buSzPct val="100000"/>
              <a:buFont typeface="Arial"/>
              <a:buChar char="•"/>
              <a:defRPr sz="1900">
                <a:latin typeface="Gill Sans"/>
                <a:ea typeface="Gill Sans"/>
                <a:cs typeface="Gill Sans"/>
                <a:sym typeface="Gill Sans"/>
              </a:defRPr>
            </a:pPr>
            <a:r>
              <a:rPr lang="en-GB" dirty="0">
                <a:latin typeface="+mn-lt"/>
              </a:rPr>
              <a:t>Romero, S. G., Manly, C. F., &amp; Grafman, J. (2002). Investigating cognitive neuroplasticity in single cases: lessons learned from applying functional neuroimaging techniques to the traditional neuropsychological case study framework. </a:t>
            </a:r>
            <a:r>
              <a:rPr lang="en-GB" i="1" dirty="0" err="1">
                <a:latin typeface="+mn-lt"/>
              </a:rPr>
              <a:t>Neurocase</a:t>
            </a:r>
            <a:r>
              <a:rPr lang="en-GB" dirty="0">
                <a:latin typeface="+mn-lt"/>
              </a:rPr>
              <a:t>, </a:t>
            </a:r>
            <a:r>
              <a:rPr lang="en-GB" i="1" dirty="0">
                <a:latin typeface="+mn-lt"/>
              </a:rPr>
              <a:t>8</a:t>
            </a:r>
            <a:r>
              <a:rPr lang="en-GB" dirty="0">
                <a:latin typeface="+mn-lt"/>
              </a:rPr>
              <a:t>(5), 355–368. </a:t>
            </a:r>
            <a:r>
              <a:rPr lang="en-GB" dirty="0" err="1">
                <a:latin typeface="+mn-lt"/>
              </a:rPr>
              <a:t>doi</a:t>
            </a:r>
            <a:r>
              <a:rPr lang="en-GB" dirty="0">
                <a:latin typeface="+mn-lt"/>
              </a:rPr>
              <a:t>: 10.1076/neur.8.4.355.16187</a:t>
            </a:r>
          </a:p>
          <a:p>
            <a:pPr marL="205740" indent="-205740" defTabSz="457200">
              <a:spcBef>
                <a:spcPts val="1600"/>
              </a:spcBef>
              <a:buClr>
                <a:srgbClr val="000000"/>
              </a:buClr>
              <a:buSzPct val="100000"/>
              <a:buFont typeface="Arial"/>
              <a:buChar char="•"/>
              <a:defRPr sz="1900">
                <a:latin typeface="Gill Sans"/>
                <a:ea typeface="Gill Sans"/>
                <a:cs typeface="Gill Sans"/>
                <a:sym typeface="Gill Sans"/>
              </a:defRPr>
            </a:pPr>
            <a:r>
              <a:rPr lang="en-GB" dirty="0" err="1">
                <a:latin typeface="+mn-lt"/>
              </a:rPr>
              <a:t>Schandry</a:t>
            </a:r>
            <a:r>
              <a:rPr lang="en-GB" dirty="0">
                <a:latin typeface="+mn-lt"/>
              </a:rPr>
              <a:t> – </a:t>
            </a:r>
            <a:r>
              <a:rPr lang="en-GB" dirty="0" err="1">
                <a:latin typeface="+mn-lt"/>
              </a:rPr>
              <a:t>Biologische</a:t>
            </a:r>
            <a:r>
              <a:rPr lang="en-GB" dirty="0">
                <a:latin typeface="+mn-lt"/>
              </a:rPr>
              <a:t> </a:t>
            </a:r>
            <a:r>
              <a:rPr lang="en-GB" dirty="0" err="1">
                <a:latin typeface="+mn-lt"/>
              </a:rPr>
              <a:t>Psychologie</a:t>
            </a:r>
            <a:r>
              <a:rPr lang="en-GB" dirty="0">
                <a:latin typeface="+mn-lt"/>
              </a:rPr>
              <a:t>, 4. </a:t>
            </a:r>
            <a:r>
              <a:rPr lang="en-GB" dirty="0" err="1">
                <a:latin typeface="+mn-lt"/>
              </a:rPr>
              <a:t>Auflage</a:t>
            </a:r>
            <a:r>
              <a:rPr lang="en-GB" dirty="0">
                <a:latin typeface="+mn-lt"/>
              </a:rPr>
              <a:t>, </a:t>
            </a:r>
            <a:r>
              <a:rPr lang="en-GB" dirty="0" err="1">
                <a:latin typeface="+mn-lt"/>
              </a:rPr>
              <a:t>Beltz</a:t>
            </a:r>
            <a:r>
              <a:rPr lang="en-GB" dirty="0">
                <a:latin typeface="+mn-lt"/>
              </a:rPr>
              <a:t>, </a:t>
            </a:r>
            <a:r>
              <a:rPr lang="en-GB" dirty="0" err="1">
                <a:latin typeface="+mn-lt"/>
              </a:rPr>
              <a:t>Kapitel</a:t>
            </a:r>
            <a:r>
              <a:rPr lang="en-GB" dirty="0">
                <a:latin typeface="+mn-lt"/>
              </a:rPr>
              <a:t> 6</a:t>
            </a:r>
          </a:p>
          <a:p>
            <a:endParaRPr lang="en-US" dirty="0">
              <a:latin typeface="+mn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4D39FD-E879-4967-8706-08F056BFE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Literatur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C5E6FE-0280-4DD7-8B9E-E7D07EB2D148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544546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47DCF6C-05FF-4B02-8E3B-3D7630DE5B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Barlow, R. (2017, 9. November). Aaron Hernandez’s CTE Worst Seen by BU Experts in a Young Person [</a:t>
            </a:r>
            <a:r>
              <a:rPr lang="en-US" dirty="0" err="1"/>
              <a:t>Fotografie</a:t>
            </a:r>
            <a:r>
              <a:rPr lang="en-US" dirty="0"/>
              <a:t>]. </a:t>
            </a:r>
            <a:r>
              <a:rPr lang="en-US" dirty="0" err="1"/>
              <a:t>Abgerufen</a:t>
            </a:r>
            <a:r>
              <a:rPr lang="en-US" dirty="0"/>
              <a:t> von http://www.bu.edu/articles/2017/aaron-hernandez-cte-worst-seen-in-young-person/</a:t>
            </a:r>
          </a:p>
          <a:p>
            <a:r>
              <a:rPr lang="en-US" dirty="0" err="1"/>
              <a:t>Gallrein</a:t>
            </a:r>
            <a:r>
              <a:rPr lang="en-US" dirty="0"/>
              <a:t>, C., </a:t>
            </a:r>
            <a:r>
              <a:rPr lang="en-US" dirty="0" err="1"/>
              <a:t>Iburg</a:t>
            </a:r>
            <a:r>
              <a:rPr lang="en-US" dirty="0"/>
              <a:t>, M., </a:t>
            </a:r>
            <a:r>
              <a:rPr lang="en-US" dirty="0" err="1"/>
              <a:t>Michelberger</a:t>
            </a:r>
            <a:r>
              <a:rPr lang="en-US" dirty="0"/>
              <a:t>, T., </a:t>
            </a:r>
            <a:r>
              <a:rPr lang="en-US" dirty="0" err="1"/>
              <a:t>Koçak</a:t>
            </a:r>
            <a:r>
              <a:rPr lang="en-US" dirty="0"/>
              <a:t>, A., </a:t>
            </a:r>
            <a:r>
              <a:rPr lang="en-US" dirty="0" err="1"/>
              <a:t>Puchkov</a:t>
            </a:r>
            <a:r>
              <a:rPr lang="en-US" dirty="0"/>
              <a:t>, D., Liu, F., et al. (2021). Novel amyloid-beta pathology C. elegans model reveals distinct neurons as seeds of pathogenicity. Progress in Neurobiology, 198, 101907. </a:t>
            </a:r>
            <a:r>
              <a:rPr lang="en-US" dirty="0" err="1"/>
              <a:t>doi</a:t>
            </a:r>
            <a:r>
              <a:rPr lang="en-US" dirty="0"/>
              <a:t>: 10.1016/j.pneurobio.2020.101907</a:t>
            </a:r>
          </a:p>
          <a:p>
            <a:r>
              <a:rPr lang="en-US" dirty="0"/>
              <a:t>PZ </a:t>
            </a:r>
            <a:r>
              <a:rPr lang="en-US" dirty="0" err="1"/>
              <a:t>Grafik</a:t>
            </a:r>
            <a:r>
              <a:rPr lang="en-US" dirty="0"/>
              <a:t>. (o. D.). </a:t>
            </a:r>
            <a:r>
              <a:rPr lang="en-US" dirty="0" err="1"/>
              <a:t>Gehirn</a:t>
            </a:r>
            <a:r>
              <a:rPr lang="en-US" dirty="0"/>
              <a:t> </a:t>
            </a:r>
            <a:r>
              <a:rPr lang="en-US" dirty="0" err="1"/>
              <a:t>lebenslang</a:t>
            </a:r>
            <a:r>
              <a:rPr lang="en-US" dirty="0"/>
              <a:t> </a:t>
            </a:r>
            <a:r>
              <a:rPr lang="en-US" dirty="0" err="1"/>
              <a:t>lernfähig</a:t>
            </a:r>
            <a:r>
              <a:rPr lang="en-US" dirty="0"/>
              <a:t> [Illustration]. </a:t>
            </a:r>
            <a:r>
              <a:rPr lang="en-US" dirty="0" err="1"/>
              <a:t>Abgerufen</a:t>
            </a:r>
            <a:r>
              <a:rPr lang="en-US" dirty="0"/>
              <a:t> von https://ptaforum.pharmazeutische-zeitung.de/gehirn-lebenslang-lernfaehig-118878/seite/2/</a:t>
            </a:r>
          </a:p>
          <a:p>
            <a:r>
              <a:rPr lang="en-US" dirty="0"/>
              <a:t>Romero, S. G., Manly, C. F., &amp; Grafman, J. (2002). Investigating cognitive neuroplasticity in single cases: lessons learned from applying functional neuroimaging techniques to the traditional neuropsychological case study framework. </a:t>
            </a:r>
            <a:r>
              <a:rPr lang="en-US" dirty="0" err="1"/>
              <a:t>Neurocase</a:t>
            </a:r>
            <a:r>
              <a:rPr lang="en-US" dirty="0"/>
              <a:t>, 8(5), 355–368. </a:t>
            </a:r>
            <a:r>
              <a:rPr lang="en-US" dirty="0" err="1"/>
              <a:t>doi</a:t>
            </a:r>
            <a:r>
              <a:rPr lang="en-US" dirty="0"/>
              <a:t>: 10.1076/neur.8.4.355.16187</a:t>
            </a:r>
          </a:p>
          <a:p>
            <a:r>
              <a:rPr lang="en-US" dirty="0"/>
              <a:t>Schaper, C. D. (2019a, </a:t>
            </a:r>
            <a:r>
              <a:rPr lang="en-US" dirty="0" err="1"/>
              <a:t>März</a:t>
            </a:r>
            <a:r>
              <a:rPr lang="en-US" dirty="0"/>
              <a:t> 9). Analytic Model of fMRI BOLD Signals for Separable Metrics of Neural and Metabolic Activity [</a:t>
            </a:r>
            <a:r>
              <a:rPr lang="en-US" dirty="0" err="1"/>
              <a:t>Diagramm</a:t>
            </a:r>
            <a:r>
              <a:rPr lang="en-US" dirty="0"/>
              <a:t>]. </a:t>
            </a:r>
            <a:r>
              <a:rPr lang="en-US" dirty="0" err="1"/>
              <a:t>Abgerufen</a:t>
            </a:r>
            <a:r>
              <a:rPr lang="en-US" dirty="0"/>
              <a:t> von https://www.biorxiv.org/content/10.1101/573006v1.full</a:t>
            </a:r>
          </a:p>
          <a:p>
            <a:r>
              <a:rPr lang="en-US" dirty="0" err="1"/>
              <a:t>Thienpont</a:t>
            </a:r>
            <a:r>
              <a:rPr lang="en-US" dirty="0"/>
              <a:t>, L. (o. D.). </a:t>
            </a:r>
            <a:r>
              <a:rPr lang="en-US" dirty="0" err="1"/>
              <a:t>Azheimer</a:t>
            </a:r>
            <a:r>
              <a:rPr lang="en-US" dirty="0"/>
              <a:t> </a:t>
            </a:r>
            <a:r>
              <a:rPr lang="en-US" dirty="0" err="1"/>
              <a:t>Forschung</a:t>
            </a:r>
            <a:r>
              <a:rPr lang="en-US" dirty="0"/>
              <a:t> - </a:t>
            </a:r>
            <a:r>
              <a:rPr lang="en-US" dirty="0" err="1"/>
              <a:t>Forschung</a:t>
            </a:r>
            <a:r>
              <a:rPr lang="en-US" dirty="0"/>
              <a:t> </a:t>
            </a:r>
            <a:r>
              <a:rPr lang="en-US" dirty="0" err="1"/>
              <a:t>Aktuell</a:t>
            </a:r>
            <a:r>
              <a:rPr lang="en-US" dirty="0"/>
              <a:t>. </a:t>
            </a:r>
            <a:r>
              <a:rPr lang="en-US" dirty="0" err="1"/>
              <a:t>Abgerufen</a:t>
            </a:r>
            <a:r>
              <a:rPr lang="en-US" dirty="0"/>
              <a:t> am 28. April 2021, von https://www.alzheimer-forschung.de/forschung/aktuell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E3EB2E8-60B2-4949-BD39-B28BBDC93F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Abbildungen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005413-B582-4F14-85A2-604FEE3E1517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891035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Inhaltsplatzhalt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>
              <a:buClr>
                <a:srgbClr val="000000"/>
              </a:buClr>
              <a:buSzPct val="100000"/>
              <a:buChar char="•"/>
              <a:defRPr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 err="1">
                <a:latin typeface="+mn-lt"/>
              </a:rPr>
              <a:t>Referat</a:t>
            </a:r>
            <a:endParaRPr dirty="0">
              <a:latin typeface="+mn-lt"/>
            </a:endParaRPr>
          </a:p>
          <a:p>
            <a:pPr marL="742950" lvl="1" indent="-285750">
              <a:spcBef>
                <a:spcPts val="600"/>
              </a:spcBef>
              <a:buClr>
                <a:srgbClr val="000000"/>
              </a:buClr>
              <a:buSzPct val="100000"/>
              <a:buChar char="•"/>
              <a:defRPr sz="1800"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 err="1">
                <a:latin typeface="+mn-lt"/>
              </a:rPr>
              <a:t>Schandry</a:t>
            </a:r>
            <a:r>
              <a:rPr dirty="0">
                <a:latin typeface="+mn-lt"/>
              </a:rPr>
              <a:t>, </a:t>
            </a:r>
            <a:r>
              <a:rPr dirty="0" err="1">
                <a:latin typeface="+mn-lt"/>
              </a:rPr>
              <a:t>Kapitel</a:t>
            </a:r>
            <a:r>
              <a:rPr dirty="0">
                <a:latin typeface="+mn-lt"/>
              </a:rPr>
              <a:t> 6.4:  </a:t>
            </a:r>
            <a:r>
              <a:rPr dirty="0" err="1">
                <a:latin typeface="+mn-lt"/>
              </a:rPr>
              <a:t>Aufteilung</a:t>
            </a:r>
            <a:r>
              <a:rPr dirty="0">
                <a:latin typeface="+mn-lt"/>
              </a:rPr>
              <a:t> und </a:t>
            </a:r>
            <a:r>
              <a:rPr dirty="0" err="1">
                <a:latin typeface="+mn-lt"/>
              </a:rPr>
              <a:t>Struktur</a:t>
            </a:r>
            <a:r>
              <a:rPr dirty="0">
                <a:latin typeface="+mn-lt"/>
              </a:rPr>
              <a:t> des </a:t>
            </a:r>
            <a:r>
              <a:rPr dirty="0" err="1">
                <a:latin typeface="+mn-lt"/>
              </a:rPr>
              <a:t>Gehirns</a:t>
            </a:r>
            <a:endParaRPr dirty="0">
              <a:latin typeface="+mn-lt"/>
            </a:endParaRPr>
          </a:p>
          <a:p>
            <a:pPr marL="742950" lvl="1" indent="-285750">
              <a:spcBef>
                <a:spcPts val="600"/>
              </a:spcBef>
              <a:buClr>
                <a:srgbClr val="000000"/>
              </a:buClr>
              <a:buSzPct val="100000"/>
              <a:buChar char="•"/>
              <a:defRPr sz="1800"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+mn-lt"/>
            </a:endParaRPr>
          </a:p>
          <a:p>
            <a:pPr>
              <a:buClr>
                <a:srgbClr val="000000"/>
              </a:buClr>
              <a:buSzPct val="100000"/>
              <a:buChar char="•"/>
              <a:defRPr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 err="1">
                <a:latin typeface="+mn-lt"/>
              </a:rPr>
              <a:t>Strukturelle</a:t>
            </a:r>
            <a:r>
              <a:rPr dirty="0">
                <a:latin typeface="+mn-lt"/>
              </a:rPr>
              <a:t> </a:t>
            </a:r>
            <a:r>
              <a:rPr dirty="0" err="1">
                <a:latin typeface="+mn-lt"/>
              </a:rPr>
              <a:t>Veränderungen</a:t>
            </a:r>
            <a:r>
              <a:rPr dirty="0">
                <a:latin typeface="+mn-lt"/>
              </a:rPr>
              <a:t> des </a:t>
            </a:r>
            <a:r>
              <a:rPr dirty="0" err="1">
                <a:latin typeface="+mn-lt"/>
              </a:rPr>
              <a:t>Gehirns</a:t>
            </a:r>
            <a:endParaRPr dirty="0">
              <a:latin typeface="+mn-lt"/>
            </a:endParaRPr>
          </a:p>
          <a:p>
            <a:pPr marL="742950" lvl="1" indent="-285750">
              <a:spcBef>
                <a:spcPts val="600"/>
              </a:spcBef>
              <a:buClr>
                <a:srgbClr val="000000"/>
              </a:buClr>
              <a:buSzPct val="100000"/>
              <a:buChar char="•"/>
              <a:defRPr sz="1800"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>
                <a:latin typeface="+mn-lt"/>
              </a:rPr>
              <a:t>Degeneration von </a:t>
            </a:r>
            <a:r>
              <a:rPr dirty="0" err="1">
                <a:latin typeface="+mn-lt"/>
              </a:rPr>
              <a:t>Nervenzellen</a:t>
            </a:r>
            <a:endParaRPr dirty="0">
              <a:latin typeface="+mn-lt"/>
            </a:endParaRPr>
          </a:p>
          <a:p>
            <a:pPr marL="1200150" lvl="2" indent="-285750">
              <a:spcBef>
                <a:spcPts val="600"/>
              </a:spcBef>
              <a:buClr>
                <a:srgbClr val="000000"/>
              </a:buClr>
              <a:buSzPct val="100000"/>
              <a:buChar char="•"/>
              <a:defRPr sz="1800"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>
                <a:latin typeface="+mn-lt"/>
              </a:rPr>
              <a:t>Alzheimer </a:t>
            </a:r>
            <a:r>
              <a:rPr dirty="0" err="1">
                <a:latin typeface="+mn-lt"/>
              </a:rPr>
              <a:t>Demenz</a:t>
            </a:r>
            <a:endParaRPr dirty="0">
              <a:latin typeface="+mn-lt"/>
            </a:endParaRPr>
          </a:p>
          <a:p>
            <a:pPr marL="1200150" lvl="2" indent="-285750">
              <a:spcBef>
                <a:spcPts val="600"/>
              </a:spcBef>
              <a:buClr>
                <a:srgbClr val="000000"/>
              </a:buClr>
              <a:buSzPct val="100000"/>
              <a:buChar char="•"/>
              <a:defRPr sz="1800"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>
                <a:latin typeface="+mn-lt"/>
              </a:rPr>
              <a:t>CET</a:t>
            </a:r>
          </a:p>
          <a:p>
            <a:pPr marL="1200150" lvl="2" indent="-285750">
              <a:spcBef>
                <a:spcPts val="600"/>
              </a:spcBef>
              <a:buClr>
                <a:srgbClr val="000000"/>
              </a:buClr>
              <a:buSzPct val="100000"/>
              <a:buChar char="•"/>
              <a:defRPr sz="1800"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 err="1">
                <a:latin typeface="+mn-lt"/>
              </a:rPr>
              <a:t>Schlaganfall</a:t>
            </a:r>
            <a:endParaRPr dirty="0">
              <a:latin typeface="+mn-lt"/>
            </a:endParaRPr>
          </a:p>
          <a:p>
            <a:pPr marL="742950" lvl="1" indent="-285750">
              <a:spcBef>
                <a:spcPts val="600"/>
              </a:spcBef>
              <a:buClr>
                <a:srgbClr val="000000"/>
              </a:buClr>
              <a:buSzPct val="100000"/>
              <a:buChar char="•"/>
              <a:defRPr sz="1800"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 err="1">
                <a:latin typeface="+mn-lt"/>
              </a:rPr>
              <a:t>Neuroplastizität</a:t>
            </a:r>
            <a:endParaRPr dirty="0">
              <a:latin typeface="+mn-lt"/>
            </a:endParaRPr>
          </a:p>
          <a:p>
            <a:pPr marL="742950" lvl="1" indent="-285750">
              <a:spcBef>
                <a:spcPts val="600"/>
              </a:spcBef>
              <a:buClr>
                <a:srgbClr val="000000"/>
              </a:buClr>
              <a:buSzPct val="100000"/>
              <a:buChar char="•"/>
              <a:defRPr sz="1800"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+mn-lt"/>
            </a:endParaRPr>
          </a:p>
          <a:p>
            <a:pPr>
              <a:buClr>
                <a:srgbClr val="000000"/>
              </a:buClr>
              <a:buSzPct val="100000"/>
              <a:buChar char="•"/>
              <a:defRPr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 err="1">
                <a:latin typeface="+mn-lt"/>
              </a:rPr>
              <a:t>Funktionelle</a:t>
            </a:r>
            <a:r>
              <a:rPr dirty="0">
                <a:latin typeface="+mn-lt"/>
              </a:rPr>
              <a:t> </a:t>
            </a:r>
            <a:r>
              <a:rPr dirty="0" err="1">
                <a:latin typeface="+mn-lt"/>
              </a:rPr>
              <a:t>bildgebende</a:t>
            </a:r>
            <a:r>
              <a:rPr dirty="0">
                <a:latin typeface="+mn-lt"/>
              </a:rPr>
              <a:t> </a:t>
            </a:r>
            <a:r>
              <a:rPr dirty="0" err="1">
                <a:latin typeface="+mn-lt"/>
              </a:rPr>
              <a:t>Verfahren</a:t>
            </a:r>
            <a:r>
              <a:rPr dirty="0">
                <a:latin typeface="+mn-lt"/>
              </a:rPr>
              <a:t> in </a:t>
            </a:r>
            <a:r>
              <a:rPr dirty="0" err="1">
                <a:latin typeface="+mn-lt"/>
              </a:rPr>
              <a:t>neurologischen</a:t>
            </a:r>
            <a:r>
              <a:rPr dirty="0">
                <a:latin typeface="+mn-lt"/>
              </a:rPr>
              <a:t> </a:t>
            </a:r>
            <a:r>
              <a:rPr dirty="0" err="1">
                <a:latin typeface="+mn-lt"/>
              </a:rPr>
              <a:t>Einzelfallstudien</a:t>
            </a:r>
            <a:endParaRPr dirty="0">
              <a:latin typeface="+mn-lt"/>
            </a:endParaRPr>
          </a:p>
          <a:p>
            <a:pPr marL="800100" lvl="1" indent="-342900">
              <a:buClr>
                <a:srgbClr val="000000"/>
              </a:buClr>
              <a:buSzPct val="100000"/>
              <a:buChar char="•"/>
              <a:defRPr sz="1800"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 err="1">
                <a:latin typeface="+mn-lt"/>
              </a:rPr>
              <a:t>Gruppenarbeit</a:t>
            </a:r>
            <a:r>
              <a:rPr dirty="0">
                <a:latin typeface="+mn-lt"/>
              </a:rPr>
              <a:t> </a:t>
            </a:r>
            <a:r>
              <a:rPr dirty="0" err="1">
                <a:latin typeface="+mn-lt"/>
              </a:rPr>
              <a:t>zu</a:t>
            </a:r>
            <a:r>
              <a:rPr dirty="0">
                <a:latin typeface="+mn-lt"/>
              </a:rPr>
              <a:t> den </a:t>
            </a:r>
            <a:r>
              <a:rPr dirty="0" err="1">
                <a:latin typeface="+mn-lt"/>
              </a:rPr>
              <a:t>Fällen</a:t>
            </a:r>
            <a:r>
              <a:rPr dirty="0">
                <a:latin typeface="+mn-lt"/>
              </a:rPr>
              <a:t> GK und JS</a:t>
            </a:r>
          </a:p>
        </p:txBody>
      </p:sp>
      <p:sp>
        <p:nvSpPr>
          <p:cNvPr id="241" name="Titel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4000" b="0">
                <a:latin typeface="Futura"/>
                <a:ea typeface="Futura"/>
                <a:cs typeface="Futura"/>
                <a:sym typeface="Futura"/>
              </a:defRPr>
            </a:lvl1pPr>
          </a:lstStyle>
          <a:p>
            <a:r>
              <a:rPr dirty="0" err="1">
                <a:latin typeface="Roboto Condensed" panose="02000000000000000000" pitchFamily="2" charset="0"/>
                <a:ea typeface="Roboto Condensed" panose="02000000000000000000" pitchFamily="2" charset="0"/>
              </a:rPr>
              <a:t>Inhalt</a:t>
            </a:r>
            <a:endParaRPr dirty="0">
              <a:latin typeface="Roboto Condensed" panose="02000000000000000000" pitchFamily="2" charset="0"/>
              <a:ea typeface="Roboto Condensed" panose="02000000000000000000" pitchFamily="2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6D3A0B-F7EF-4661-B04A-90FBD19DD0A4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45" name="Psy_B_7-2: funktionelle Neuroanatomie, Merle Schuckart (schuckart@psychologie.uni-kiel.de), WiSe 2021/2022"/>
          <p:cNvSpPr txBox="1"/>
          <p:nvPr/>
        </p:nvSpPr>
        <p:spPr>
          <a:xfrm>
            <a:off x="743032" y="6213840"/>
            <a:ext cx="7408654" cy="231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1000">
                <a:solidFill>
                  <a:schemeClr val="accent3">
                    <a:lumOff val="44000"/>
                  </a:schemeClr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r>
              <a:t>Psy_B_7-2: funktionelle Neuroanatomie, Merle Schuckart (schuckart@psychologie.uni-kiel.de), WiSe 2021/2022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2DEAC1F-6237-48CC-87DE-10512B8B59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de-DE" dirty="0"/>
              <a:t>Therapie macht sich oft Prinzipien der neuronalen Umstrukturierung zunutze, auch bei Menschen ohne neuronale Schädigungen </a:t>
            </a:r>
          </a:p>
          <a:p>
            <a:pPr>
              <a:buFont typeface="Wingdings" panose="05000000000000000000" pitchFamily="2" charset="2"/>
              <a:buChar char="§"/>
            </a:pPr>
            <a:endParaRPr lang="de-DE" dirty="0"/>
          </a:p>
          <a:p>
            <a:pPr>
              <a:buFont typeface="Wingdings" panose="05000000000000000000" pitchFamily="2" charset="2"/>
              <a:buChar char="§"/>
            </a:pPr>
            <a:r>
              <a:rPr lang="de-DE" dirty="0"/>
              <a:t>Neurologische Veränderungen führen oft zu psychischen Erkrankungen, entweder direkt oder als Reaktion auf den MKF</a:t>
            </a:r>
          </a:p>
          <a:p>
            <a:pPr>
              <a:buFont typeface="Wingdings" panose="05000000000000000000" pitchFamily="2" charset="2"/>
              <a:buChar char="§"/>
            </a:pPr>
            <a:endParaRPr lang="de-DE" dirty="0"/>
          </a:p>
          <a:p>
            <a:pPr>
              <a:buFont typeface="Wingdings" panose="05000000000000000000" pitchFamily="2" charset="2"/>
              <a:buChar char="§"/>
            </a:pPr>
            <a:r>
              <a:rPr lang="de-DE" dirty="0"/>
              <a:t>Neuropsychologie ist eigenes Behandlungs- / Forschungsfeld </a:t>
            </a:r>
          </a:p>
          <a:p>
            <a:pPr>
              <a:buFont typeface="Wingdings" panose="05000000000000000000" pitchFamily="2" charset="2"/>
              <a:buChar char="§"/>
            </a:pPr>
            <a:endParaRPr lang="de-DE" dirty="0"/>
          </a:p>
          <a:p>
            <a:pPr marL="0" indent="0"/>
            <a:r>
              <a:rPr lang="de-DE" dirty="0">
                <a:latin typeface="Roboto Medium" panose="02000000000000000000" pitchFamily="2" charset="0"/>
                <a:ea typeface="Roboto Medium" panose="02000000000000000000" pitchFamily="2" charset="0"/>
              </a:rPr>
              <a:t>—&gt; Diagnostik, Verlaufsprognose, Therapie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3FE7CBB-AB28-4330-81C0-0BEAC6E982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de-DE" sz="2800" dirty="0"/>
              <a:t>Wieso interessieren uns </a:t>
            </a:r>
            <a:br>
              <a:rPr lang="de-DE" sz="2800" dirty="0"/>
            </a:br>
            <a:r>
              <a:rPr lang="de-DE" sz="2800" dirty="0"/>
              <a:t>degenerative Prozesse im ZNS?</a:t>
            </a:r>
            <a:endParaRPr lang="en-US" sz="28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A63D23-0EF4-4B64-AF52-58B599590B68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872458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7FB643-9E12-4B57-8965-AF14373F92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1800" y="1628274"/>
            <a:ext cx="4451511" cy="4355431"/>
          </a:xfrm>
        </p:spPr>
        <p:txBody>
          <a:bodyPr>
            <a:normAutofit fontScale="70000" lnSpcReduction="20000"/>
          </a:bodyPr>
          <a:lstStyle/>
          <a:p>
            <a:r>
              <a:rPr lang="de-DE" dirty="0">
                <a:latin typeface="Roboto Medium" panose="02000000000000000000" pitchFamily="2" charset="0"/>
                <a:ea typeface="Roboto Medium" panose="02000000000000000000" pitchFamily="2" charset="0"/>
              </a:rPr>
              <a:t>Symptome: </a:t>
            </a:r>
          </a:p>
          <a:p>
            <a:pPr marL="0" indent="0">
              <a:buNone/>
            </a:pPr>
            <a:r>
              <a:rPr lang="de-DE" dirty="0"/>
              <a:t>Gedächtnis- &amp; Orientierungsstörungen</a:t>
            </a:r>
          </a:p>
          <a:p>
            <a:pPr marL="0" indent="0">
              <a:buNone/>
            </a:pPr>
            <a:r>
              <a:rPr lang="de-DE" dirty="0"/>
              <a:t>Einschränkungen des Funktionsniveaus</a:t>
            </a:r>
          </a:p>
          <a:p>
            <a:pPr marL="0" indent="0">
              <a:buNone/>
            </a:pPr>
            <a:r>
              <a:rPr lang="de-DE" dirty="0"/>
              <a:t>Persönlichkeitsveränderungen</a:t>
            </a:r>
          </a:p>
          <a:p>
            <a:endParaRPr lang="de-DE" dirty="0"/>
          </a:p>
          <a:p>
            <a:r>
              <a:rPr lang="de-DE" dirty="0">
                <a:latin typeface="Roboto Medium" panose="02000000000000000000" pitchFamily="2" charset="0"/>
                <a:ea typeface="Roboto Medium" panose="02000000000000000000" pitchFamily="2" charset="0"/>
              </a:rPr>
              <a:t>Ursachen: </a:t>
            </a:r>
          </a:p>
          <a:p>
            <a:pPr marL="0" indent="0">
              <a:buNone/>
            </a:pPr>
            <a:r>
              <a:rPr lang="de-DE" dirty="0"/>
              <a:t>außerhalb der Neurone: Beta-Amyloid-Plaques</a:t>
            </a:r>
          </a:p>
          <a:p>
            <a:pPr marL="0" indent="0">
              <a:buNone/>
            </a:pPr>
            <a:r>
              <a:rPr lang="de-DE" dirty="0"/>
              <a:t>in den Neuronen: Tau-Proteine in den </a:t>
            </a:r>
            <a:r>
              <a:rPr lang="de-DE" dirty="0" err="1"/>
              <a:t>Mikrotubuli</a:t>
            </a:r>
            <a:r>
              <a:rPr lang="de-DE" dirty="0"/>
              <a:t> verändern sich, </a:t>
            </a:r>
            <a:r>
              <a:rPr lang="de-DE" dirty="0" err="1"/>
              <a:t>Mikrotubuli</a:t>
            </a:r>
            <a:r>
              <a:rPr lang="de-DE" dirty="0"/>
              <a:t> fallen auseinander, es bilden sich Fibrillen (Proteinverklumpungen) 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>
                <a:sym typeface="Wingdings" panose="05000000000000000000" pitchFamily="2" charset="2"/>
              </a:rPr>
              <a:t> </a:t>
            </a:r>
            <a:r>
              <a:rPr lang="de-DE" dirty="0"/>
              <a:t>Atrophien (u.a. im </a:t>
            </a:r>
            <a:r>
              <a:rPr lang="de-DE" dirty="0" err="1"/>
              <a:t>Meynert</a:t>
            </a:r>
            <a:r>
              <a:rPr lang="de-DE" dirty="0"/>
              <a:t> Basalkern)</a:t>
            </a:r>
          </a:p>
          <a:p>
            <a:pPr marL="0" indent="0">
              <a:buNone/>
            </a:pPr>
            <a:r>
              <a:rPr lang="de-DE" dirty="0">
                <a:sym typeface="Wingdings" panose="05000000000000000000" pitchFamily="2" charset="2"/>
              </a:rPr>
              <a:t>	 </a:t>
            </a:r>
            <a:r>
              <a:rPr lang="de-DE" dirty="0"/>
              <a:t>Mangel an Acetylcholin </a:t>
            </a:r>
          </a:p>
          <a:p>
            <a:pPr marL="0" indent="0">
              <a:buNone/>
            </a:pPr>
            <a:r>
              <a:rPr lang="de-DE" dirty="0">
                <a:sym typeface="Wingdings" panose="05000000000000000000" pitchFamily="2" charset="2"/>
              </a:rPr>
              <a:t>			 </a:t>
            </a:r>
            <a:r>
              <a:rPr lang="de-DE" dirty="0"/>
              <a:t>Gedächtnisstörungen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15007E0-D0E4-4623-9400-DBC88689F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3786"/>
            <a:ext cx="7187013" cy="815892"/>
          </a:xfrm>
        </p:spPr>
        <p:txBody>
          <a:bodyPr>
            <a:noAutofit/>
          </a:bodyPr>
          <a:lstStyle/>
          <a:p>
            <a:r>
              <a:rPr lang="de-DE" sz="2800" dirty="0"/>
              <a:t>Atrophien durch neurodegenerative Erkrankung: </a:t>
            </a:r>
            <a:r>
              <a:rPr lang="de-DE" sz="28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Alzheimer-Demenz</a:t>
            </a:r>
            <a:endParaRPr lang="en-US" sz="2800" dirty="0"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39801DA-07BD-4FFF-B164-619F7C594C9E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Alzheimer Plaques.jpeg" descr="Alzheimer Plaques.jpeg">
            <a:extLst>
              <a:ext uri="{FF2B5EF4-FFF2-40B4-BE49-F238E27FC236}">
                <a16:creationId xmlns:a16="http://schemas.microsoft.com/office/drawing/2014/main" id="{04BD0E86-BBFD-4C36-BE98-FF37832B8C6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057" r="44698"/>
          <a:stretch>
            <a:fillRect/>
          </a:stretch>
        </p:blipFill>
        <p:spPr>
          <a:xfrm>
            <a:off x="4883311" y="1499937"/>
            <a:ext cx="3375099" cy="4162716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Abbildung 1…">
            <a:extLst>
              <a:ext uri="{FF2B5EF4-FFF2-40B4-BE49-F238E27FC236}">
                <a16:creationId xmlns:a16="http://schemas.microsoft.com/office/drawing/2014/main" id="{5A662151-B712-4558-BED4-C532BA6D6C86}"/>
              </a:ext>
            </a:extLst>
          </p:cNvPr>
          <p:cNvSpPr txBox="1"/>
          <p:nvPr/>
        </p:nvSpPr>
        <p:spPr>
          <a:xfrm>
            <a:off x="5024626" y="5343280"/>
            <a:ext cx="3500279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1000"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r>
              <a:rPr dirty="0" err="1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Abbildung</a:t>
            </a:r>
            <a:r>
              <a:rPr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1</a:t>
            </a:r>
          </a:p>
          <a:p>
            <a:pPr>
              <a:defRPr sz="1000" i="1"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Tau-</a:t>
            </a:r>
            <a:r>
              <a:rPr dirty="0" err="1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Proteine</a:t>
            </a:r>
            <a:r>
              <a:rPr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und Amyloid-Plaques (</a:t>
            </a:r>
            <a:r>
              <a:rPr dirty="0" err="1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Thienpont</a:t>
            </a:r>
            <a:r>
              <a:rPr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, o. D.)</a:t>
            </a:r>
          </a:p>
        </p:txBody>
      </p:sp>
    </p:spTree>
    <p:extLst>
      <p:ext uri="{BB962C8B-B14F-4D97-AF65-F5344CB8AC3E}">
        <p14:creationId xmlns:p14="http://schemas.microsoft.com/office/powerpoint/2010/main" val="1064454492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44156DF-1807-4C63-82AF-BE06581B08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3786"/>
            <a:ext cx="6875362" cy="815892"/>
          </a:xfrm>
        </p:spPr>
        <p:txBody>
          <a:bodyPr>
            <a:noAutofit/>
          </a:bodyPr>
          <a:lstStyle/>
          <a:p>
            <a:r>
              <a:rPr lang="de-DE" sz="2800" dirty="0"/>
              <a:t>Atrophien durch traumatische Verletzungen:</a:t>
            </a:r>
            <a:br>
              <a:rPr lang="de-DE" sz="2800" dirty="0"/>
            </a:br>
            <a:r>
              <a:rPr lang="de-DE" sz="28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CTE (</a:t>
            </a:r>
            <a:r>
              <a:rPr lang="de-DE" sz="2800" dirty="0" err="1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chronic</a:t>
            </a:r>
            <a:r>
              <a:rPr lang="de-DE" sz="28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</a:t>
            </a:r>
            <a:r>
              <a:rPr lang="de-DE" sz="2800" dirty="0" err="1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traumatic</a:t>
            </a:r>
            <a:r>
              <a:rPr lang="de-DE" sz="28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</a:t>
            </a:r>
            <a:r>
              <a:rPr lang="de-DE" sz="2800" dirty="0" err="1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encephalopathy</a:t>
            </a:r>
            <a:r>
              <a:rPr lang="de-DE" sz="28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)</a:t>
            </a:r>
            <a:endParaRPr lang="en-US" sz="2800" dirty="0"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F15BE8-DA50-4C0F-8940-88DE2CECDBC2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AaronHernandezBrain1.jpeg" descr="AaronHernandezBrain1.jpeg">
            <a:extLst>
              <a:ext uri="{FF2B5EF4-FFF2-40B4-BE49-F238E27FC236}">
                <a16:creationId xmlns:a16="http://schemas.microsoft.com/office/drawing/2014/main" id="{66D95E51-7A6D-42BC-97C9-328DDD8AF01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0486" b="2909"/>
          <a:stretch>
            <a:fillRect/>
          </a:stretch>
        </p:blipFill>
        <p:spPr>
          <a:xfrm>
            <a:off x="1069838" y="1727890"/>
            <a:ext cx="6496323" cy="4232853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Abbildung 3…">
            <a:extLst>
              <a:ext uri="{FF2B5EF4-FFF2-40B4-BE49-F238E27FC236}">
                <a16:creationId xmlns:a16="http://schemas.microsoft.com/office/drawing/2014/main" id="{1C912DE6-9060-45EA-9E7D-52A01A5BAB5D}"/>
              </a:ext>
            </a:extLst>
          </p:cNvPr>
          <p:cNvSpPr txBox="1"/>
          <p:nvPr/>
        </p:nvSpPr>
        <p:spPr>
          <a:xfrm>
            <a:off x="1065609" y="1258109"/>
            <a:ext cx="5876675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1000"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r>
              <a:rPr dirty="0" err="1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Abbildung</a:t>
            </a:r>
            <a:r>
              <a:rPr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3</a:t>
            </a:r>
          </a:p>
          <a:p>
            <a:pPr>
              <a:defRPr sz="1000" i="1"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 err="1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Coronarschnitt</a:t>
            </a:r>
            <a:r>
              <a:rPr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des </a:t>
            </a:r>
            <a:r>
              <a:rPr dirty="0" err="1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Gehirns</a:t>
            </a:r>
            <a:r>
              <a:rPr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von Aaron Hernandez auf </a:t>
            </a:r>
            <a:r>
              <a:rPr dirty="0" err="1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Höhe</a:t>
            </a:r>
            <a:r>
              <a:rPr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des Hippocampus (Barlow, 2017)</a:t>
            </a:r>
          </a:p>
        </p:txBody>
      </p:sp>
    </p:spTree>
    <p:extLst>
      <p:ext uri="{BB962C8B-B14F-4D97-AF65-F5344CB8AC3E}">
        <p14:creationId xmlns:p14="http://schemas.microsoft.com/office/powerpoint/2010/main" val="1391974396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93F8B0F-27A2-4B75-BB9D-1C5E01FB7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Atrophien</a:t>
            </a:r>
            <a:r>
              <a:rPr lang="en-US" dirty="0"/>
              <a:t> </a:t>
            </a:r>
            <a:r>
              <a:rPr lang="en-US" dirty="0" err="1"/>
              <a:t>durch</a:t>
            </a:r>
            <a:r>
              <a:rPr lang="en-US" dirty="0"/>
              <a:t> </a:t>
            </a:r>
            <a:r>
              <a:rPr lang="en-US" dirty="0" err="1"/>
              <a:t>Schlaganfälle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34081E-F9D9-47F7-9F3C-5E00E813B44B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Abbildung 4…">
            <a:extLst>
              <a:ext uri="{FF2B5EF4-FFF2-40B4-BE49-F238E27FC236}">
                <a16:creationId xmlns:a16="http://schemas.microsoft.com/office/drawing/2014/main" id="{7E720A77-D8DF-452D-855A-6C45A6535D4C}"/>
              </a:ext>
            </a:extLst>
          </p:cNvPr>
          <p:cNvSpPr txBox="1"/>
          <p:nvPr/>
        </p:nvSpPr>
        <p:spPr>
          <a:xfrm>
            <a:off x="97918" y="1350715"/>
            <a:ext cx="3509502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1000"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 err="1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Abbildung</a:t>
            </a:r>
            <a:r>
              <a:rPr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4</a:t>
            </a:r>
          </a:p>
          <a:p>
            <a:pPr>
              <a:defRPr sz="1000" i="1"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 err="1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Arten</a:t>
            </a:r>
            <a:r>
              <a:rPr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von </a:t>
            </a:r>
            <a:r>
              <a:rPr dirty="0" err="1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Schlaganfällen</a:t>
            </a:r>
            <a:r>
              <a:rPr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(PZ </a:t>
            </a:r>
            <a:r>
              <a:rPr dirty="0" err="1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Grafik</a:t>
            </a:r>
            <a:r>
              <a:rPr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, o. D.)</a:t>
            </a:r>
          </a:p>
        </p:txBody>
      </p:sp>
      <p:pic>
        <p:nvPicPr>
          <p:cNvPr id="6" name="schlaganfall.jpeg" descr="schlaganfall.jpeg">
            <a:extLst>
              <a:ext uri="{FF2B5EF4-FFF2-40B4-BE49-F238E27FC236}">
                <a16:creationId xmlns:a16="http://schemas.microsoft.com/office/drawing/2014/main" id="{1276D9DE-EF10-41D6-B63F-4F19123CDAC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6341"/>
          <a:stretch>
            <a:fillRect/>
          </a:stretch>
        </p:blipFill>
        <p:spPr>
          <a:xfrm>
            <a:off x="97918" y="2033453"/>
            <a:ext cx="8392999" cy="3742216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200898528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7992714-2F18-42F1-A107-2BE492B474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de-DE" dirty="0">
                <a:latin typeface="Roboto Medium" panose="02000000000000000000" pitchFamily="2" charset="0"/>
                <a:ea typeface="Roboto Medium" panose="02000000000000000000" pitchFamily="2" charset="0"/>
              </a:rPr>
              <a:t>1. </a:t>
            </a:r>
            <a:r>
              <a:rPr lang="de-DE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Homologous</a:t>
            </a:r>
            <a:r>
              <a:rPr lang="de-DE" dirty="0"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de-DE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area</a:t>
            </a:r>
            <a:r>
              <a:rPr lang="de-DE" dirty="0"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de-DE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adaptation</a:t>
            </a:r>
            <a:r>
              <a:rPr lang="de-DE" dirty="0"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</a:p>
          <a:p>
            <a:pPr marL="0" indent="0">
              <a:buNone/>
            </a:pPr>
            <a:r>
              <a:rPr lang="de-DE" dirty="0"/>
              <a:t>Entstehung eines neuen kognitiven Prozesses in einem homologen Gebiet in der entgegengesetzten Hemisphäre 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>
                <a:latin typeface="Roboto Medium" panose="02000000000000000000" pitchFamily="2" charset="0"/>
                <a:ea typeface="Roboto Medium" panose="02000000000000000000" pitchFamily="2" charset="0"/>
              </a:rPr>
              <a:t>2. Cross-modal </a:t>
            </a:r>
            <a:r>
              <a:rPr lang="de-DE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reassignment</a:t>
            </a:r>
            <a:r>
              <a:rPr lang="de-DE" dirty="0"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</a:p>
          <a:p>
            <a:pPr marL="0" indent="0">
              <a:buNone/>
            </a:pPr>
            <a:r>
              <a:rPr lang="de-DE" dirty="0"/>
              <a:t>Neuzuweisung von Funktionen einer Sinnesmodalität zu </a:t>
            </a:r>
            <a:r>
              <a:rPr lang="de-DE" dirty="0" err="1"/>
              <a:t>deafferenten</a:t>
            </a:r>
            <a:r>
              <a:rPr lang="de-DE" dirty="0"/>
              <a:t> </a:t>
            </a:r>
            <a:r>
              <a:rPr lang="de-DE" dirty="0" err="1"/>
              <a:t>Kortexarealen</a:t>
            </a:r>
            <a:r>
              <a:rPr lang="de-DE" dirty="0"/>
              <a:t>, die zuvor (oder normalerweise) Input von einer anderen Sinnesmodalität erhalten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>
                <a:latin typeface="Roboto Medium" panose="02000000000000000000" pitchFamily="2" charset="0"/>
                <a:ea typeface="Roboto Medium" panose="02000000000000000000" pitchFamily="2" charset="0"/>
              </a:rPr>
              <a:t>3. </a:t>
            </a:r>
            <a:r>
              <a:rPr lang="de-DE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Map</a:t>
            </a:r>
            <a:r>
              <a:rPr lang="de-DE" dirty="0"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de-DE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expansion</a:t>
            </a:r>
            <a:r>
              <a:rPr lang="de-DE" dirty="0">
                <a:latin typeface="Roboto Medium" panose="02000000000000000000" pitchFamily="2" charset="0"/>
                <a:ea typeface="Roboto Medium" panose="02000000000000000000" pitchFamily="2" charset="0"/>
              </a:rPr>
              <a:t>  </a:t>
            </a:r>
          </a:p>
          <a:p>
            <a:pPr marL="0" indent="0">
              <a:buNone/>
            </a:pPr>
            <a:r>
              <a:rPr lang="de-DE" dirty="0"/>
              <a:t>Wachstum eines Funktionsgebietes entweder durch Übung oder nach dem Verlust des Inputs für eine angrenzende Region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>
                <a:latin typeface="Roboto Medium" panose="02000000000000000000" pitchFamily="2" charset="0"/>
                <a:ea typeface="Roboto Medium" panose="02000000000000000000" pitchFamily="2" charset="0"/>
              </a:rPr>
              <a:t>4. Kompensatorische Verschleierung </a:t>
            </a:r>
          </a:p>
          <a:p>
            <a:pPr marL="0" indent="0">
              <a:buNone/>
            </a:pPr>
            <a:r>
              <a:rPr lang="de-DE" dirty="0"/>
              <a:t>Ein kognitiver Prozess erscheint aufgrund einer Verlagerung der Verarbeitung auf eine atypische Strategie normal oder „wiederhergestellt“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6D8716A-C51B-4085-9C5E-FDA78EF154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3786"/>
            <a:ext cx="7106856" cy="815892"/>
          </a:xfrm>
        </p:spPr>
        <p:txBody>
          <a:bodyPr>
            <a:noAutofit/>
          </a:bodyPr>
          <a:lstStyle/>
          <a:p>
            <a:r>
              <a:rPr lang="de-DE" sz="2400" dirty="0"/>
              <a:t>4 Arten von Neuroplastizität </a:t>
            </a:r>
            <a:br>
              <a:rPr lang="de-DE" sz="2400" dirty="0"/>
            </a:br>
            <a:r>
              <a:rPr lang="de-DE" sz="18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(</a:t>
            </a:r>
            <a:r>
              <a:rPr lang="de-DE" sz="1800" dirty="0" err="1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Grafman</a:t>
            </a:r>
            <a:r>
              <a:rPr lang="de-DE" sz="18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&amp; </a:t>
            </a:r>
            <a:r>
              <a:rPr lang="de-DE" sz="1800" dirty="0" err="1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Litvan</a:t>
            </a:r>
            <a:r>
              <a:rPr lang="de-DE" sz="18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(1999), nach Romero, </a:t>
            </a:r>
            <a:r>
              <a:rPr lang="de-DE" sz="1800" dirty="0" err="1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Manly</a:t>
            </a:r>
            <a:r>
              <a:rPr lang="de-DE" sz="18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und </a:t>
            </a:r>
            <a:r>
              <a:rPr lang="de-DE" sz="1800" dirty="0" err="1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Grafman</a:t>
            </a:r>
            <a:r>
              <a:rPr lang="de-DE" sz="18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(2002))</a:t>
            </a:r>
            <a:endParaRPr lang="en-US" sz="2400" dirty="0"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C72197-9E0A-48FA-B118-C513160C3B56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662673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6093D5E-D368-4F89-A1A0-06B5F983FC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1801" y="1628274"/>
            <a:ext cx="4348544" cy="4355431"/>
          </a:xfrm>
        </p:spPr>
        <p:txBody>
          <a:bodyPr>
            <a:normAutofit fontScale="92500" lnSpcReduction="10000"/>
          </a:bodyPr>
          <a:lstStyle/>
          <a:p>
            <a:endParaRPr lang="en-US" dirty="0"/>
          </a:p>
          <a:p>
            <a:r>
              <a:rPr lang="en-US" dirty="0">
                <a:latin typeface="Roboto Medium" panose="02000000000000000000" pitchFamily="2" charset="0"/>
                <a:ea typeface="Roboto Medium" panose="02000000000000000000" pitchFamily="2" charset="0"/>
              </a:rPr>
              <a:t>MRT = </a:t>
            </a:r>
            <a:r>
              <a:rPr lang="en-US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Magnetresonanztomographie</a:t>
            </a:r>
            <a:endParaRPr lang="en-US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r>
              <a:rPr lang="en-US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fMRT</a:t>
            </a:r>
            <a:r>
              <a:rPr lang="en-US" dirty="0">
                <a:latin typeface="Roboto Medium" panose="02000000000000000000" pitchFamily="2" charset="0"/>
                <a:ea typeface="Roboto Medium" panose="02000000000000000000" pitchFamily="2" charset="0"/>
              </a:rPr>
              <a:t> = </a:t>
            </a:r>
            <a:r>
              <a:rPr lang="en-US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funktionelles</a:t>
            </a:r>
            <a:r>
              <a:rPr lang="en-US" dirty="0">
                <a:latin typeface="Roboto Medium" panose="02000000000000000000" pitchFamily="2" charset="0"/>
                <a:ea typeface="Roboto Medium" panose="02000000000000000000" pitchFamily="2" charset="0"/>
              </a:rPr>
              <a:t> MRT: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MRT-Bild + </a:t>
            </a:r>
            <a:r>
              <a:rPr lang="en-US" dirty="0" err="1"/>
              <a:t>Messung</a:t>
            </a:r>
            <a:r>
              <a:rPr lang="en-US" dirty="0"/>
              <a:t> des BOLD Signals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BOLD-Signal: blood oxygen level dependent signal</a:t>
            </a:r>
          </a:p>
          <a:p>
            <a:endParaRPr lang="en-US" dirty="0"/>
          </a:p>
          <a:p>
            <a:r>
              <a:rPr lang="en-US" dirty="0">
                <a:latin typeface="Roboto Medium" panose="02000000000000000000" pitchFamily="2" charset="0"/>
                <a:ea typeface="Roboto Medium" panose="02000000000000000000" pitchFamily="2" charset="0"/>
              </a:rPr>
              <a:t>MRS = </a:t>
            </a:r>
            <a:r>
              <a:rPr lang="en-US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Magnetresonanzspektroskopie</a:t>
            </a:r>
            <a:endParaRPr lang="en-US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r>
              <a:rPr lang="en-US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fMRS</a:t>
            </a:r>
            <a:r>
              <a:rPr lang="en-US" dirty="0">
                <a:latin typeface="Roboto Medium" panose="02000000000000000000" pitchFamily="2" charset="0"/>
                <a:ea typeface="Roboto Medium" panose="02000000000000000000" pitchFamily="2" charset="0"/>
              </a:rPr>
              <a:t> = </a:t>
            </a:r>
            <a:r>
              <a:rPr lang="en-US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funktionelle</a:t>
            </a:r>
            <a:r>
              <a:rPr lang="en-US" dirty="0">
                <a:latin typeface="Roboto Medium" panose="02000000000000000000" pitchFamily="2" charset="0"/>
                <a:ea typeface="Roboto Medium" panose="02000000000000000000" pitchFamily="2" charset="0"/>
              </a:rPr>
              <a:t> MRS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8715538-0948-4F20-9874-47BF02DA72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3786"/>
            <a:ext cx="7257327" cy="815892"/>
          </a:xfrm>
        </p:spPr>
        <p:txBody>
          <a:bodyPr>
            <a:noAutofit/>
          </a:bodyPr>
          <a:lstStyle/>
          <a:p>
            <a:r>
              <a:rPr lang="de-DE" sz="3200" dirty="0"/>
              <a:t>Methoden: </a:t>
            </a:r>
            <a:br>
              <a:rPr lang="de-DE" sz="3200" dirty="0"/>
            </a:br>
            <a:r>
              <a:rPr lang="de-DE" sz="24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MRT, fMRT, MRS und </a:t>
            </a:r>
            <a:r>
              <a:rPr lang="de-DE" sz="2400" dirty="0" err="1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fMRS</a:t>
            </a:r>
            <a:r>
              <a:rPr lang="de-DE" sz="24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- Was ist das?</a:t>
            </a:r>
            <a:endParaRPr lang="en-US" sz="3200" dirty="0"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E68ED1-AFC9-49F9-89F1-AE7A5F33D543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F1.large.jpg" descr="F1.large.jpg">
            <a:extLst>
              <a:ext uri="{FF2B5EF4-FFF2-40B4-BE49-F238E27FC236}">
                <a16:creationId xmlns:a16="http://schemas.microsoft.com/office/drawing/2014/main" id="{896DAEAD-60AD-4178-B526-8257902B0E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8577" y="2343151"/>
            <a:ext cx="3644997" cy="2822025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Abbildung 5…">
            <a:extLst>
              <a:ext uri="{FF2B5EF4-FFF2-40B4-BE49-F238E27FC236}">
                <a16:creationId xmlns:a16="http://schemas.microsoft.com/office/drawing/2014/main" id="{7C89EF1D-3C6C-455F-97CE-08755A96C7E5}"/>
              </a:ext>
            </a:extLst>
          </p:cNvPr>
          <p:cNvSpPr txBox="1"/>
          <p:nvPr/>
        </p:nvSpPr>
        <p:spPr>
          <a:xfrm>
            <a:off x="4993290" y="1826867"/>
            <a:ext cx="3509502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1000"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r>
              <a:rPr dirty="0" err="1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Abbildung</a:t>
            </a:r>
            <a:r>
              <a:rPr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5</a:t>
            </a:r>
          </a:p>
          <a:p>
            <a:pPr>
              <a:defRPr sz="1000" i="1">
                <a:latin typeface="Gill Sans"/>
                <a:ea typeface="Gill Sans"/>
                <a:cs typeface="Gill Sans"/>
                <a:sym typeface="Gill Sans"/>
              </a:defRPr>
            </a:pPr>
            <a:r>
              <a:rPr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BOLD-Signal (Schaper, 2019, S. 2)</a:t>
            </a:r>
          </a:p>
        </p:txBody>
      </p:sp>
    </p:spTree>
    <p:extLst>
      <p:ext uri="{BB962C8B-B14F-4D97-AF65-F5344CB8AC3E}">
        <p14:creationId xmlns:p14="http://schemas.microsoft.com/office/powerpoint/2010/main" val="3714693891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C808777-084E-4D30-8F0C-C3B96A67EE3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1BF84C3-2169-4836-A9C6-312348338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de-DE" sz="2800" dirty="0"/>
              <a:t>Funktionelle bildgebende Verfahren in neurologischen Fallstudien</a:t>
            </a:r>
            <a:endParaRPr lang="en-US" sz="28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B55402-D193-47B6-99A2-ECDAB0688479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Bild 3" descr="Bild 3">
            <a:extLst>
              <a:ext uri="{FF2B5EF4-FFF2-40B4-BE49-F238E27FC236}">
                <a16:creationId xmlns:a16="http://schemas.microsoft.com/office/drawing/2014/main" id="{18110918-7474-47C4-A12D-77FD80A8C7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588" y="1899314"/>
            <a:ext cx="7797819" cy="3171052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441498085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-Design">
  <a:themeElements>
    <a:clrScheme name="Office-Desig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CC99"/>
      </a:accent1>
      <a:accent2>
        <a:srgbClr val="3333CC"/>
      </a:accent2>
      <a:accent3>
        <a:srgbClr val="8F8F8F"/>
      </a:accent3>
      <a:accent4>
        <a:srgbClr val="707070"/>
      </a:accent4>
      <a:accent5>
        <a:srgbClr val="AAE2CA"/>
      </a:accent5>
      <a:accent6>
        <a:srgbClr val="2D2DB9"/>
      </a:accent6>
      <a:hlink>
        <a:srgbClr val="0000FF"/>
      </a:hlink>
      <a:folHlink>
        <a:srgbClr val="FF00FF"/>
      </a:folHlink>
    </a:clrScheme>
    <a:fontScheme name="fun neuro">
      <a:majorFont>
        <a:latin typeface="Roboto Condensed"/>
        <a:ea typeface="Times New Roman"/>
        <a:cs typeface="Times New Roman"/>
      </a:majorFont>
      <a:minorFont>
        <a:latin typeface="Roboto Light"/>
        <a:ea typeface="Helvetica"/>
        <a:cs typeface="Helvetica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>
            <a:lumOff val="44000"/>
          </a:schemeClr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4926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4926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-Design">
  <a:themeElements>
    <a:clrScheme name="Office-Desig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CC99"/>
      </a:accent1>
      <a:accent2>
        <a:srgbClr val="3333CC"/>
      </a:accent2>
      <a:accent3>
        <a:srgbClr val="8F8F8F"/>
      </a:accent3>
      <a:accent4>
        <a:srgbClr val="707070"/>
      </a:accent4>
      <a:accent5>
        <a:srgbClr val="AAE2CA"/>
      </a:accent5>
      <a:accent6>
        <a:srgbClr val="2D2DB9"/>
      </a:accent6>
      <a:hlink>
        <a:srgbClr val="0000FF"/>
      </a:hlink>
      <a:folHlink>
        <a:srgbClr val="FF00FF"/>
      </a:folHlink>
    </a:clrScheme>
    <a:fontScheme name="Office-Design">
      <a:majorFont>
        <a:latin typeface="Times New Roman"/>
        <a:ea typeface="Times New Roman"/>
        <a:cs typeface="Times New Roman"/>
      </a:majorFont>
      <a:minorFont>
        <a:latin typeface="Helvetica"/>
        <a:ea typeface="Helvetica"/>
        <a:cs typeface="Helvetica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>
            <a:lumOff val="44000"/>
          </a:schemeClr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4926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4926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1439</Words>
  <Application>Microsoft Office PowerPoint</Application>
  <PresentationFormat>Custom</PresentationFormat>
  <Paragraphs>130</Paragraphs>
  <Slides>17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9" baseType="lpstr">
      <vt:lpstr>Arial</vt:lpstr>
      <vt:lpstr>Arial</vt:lpstr>
      <vt:lpstr>D-DIN</vt:lpstr>
      <vt:lpstr>Gill Sans</vt:lpstr>
      <vt:lpstr>Roboto Condensed</vt:lpstr>
      <vt:lpstr>Roboto Condensed Light</vt:lpstr>
      <vt:lpstr>Roboto Light</vt:lpstr>
      <vt:lpstr>Roboto Medium</vt:lpstr>
      <vt:lpstr>Times New Roman</vt:lpstr>
      <vt:lpstr>Times-Roman</vt:lpstr>
      <vt:lpstr>Wingdings</vt:lpstr>
      <vt:lpstr>Office-Design</vt:lpstr>
      <vt:lpstr>PowerPoint Presentation</vt:lpstr>
      <vt:lpstr>Inhalt</vt:lpstr>
      <vt:lpstr>Wieso interessieren uns  degenerative Prozesse im ZNS?</vt:lpstr>
      <vt:lpstr>Atrophien durch neurodegenerative Erkrankung: Alzheimer-Demenz</vt:lpstr>
      <vt:lpstr>Atrophien durch traumatische Verletzungen: CTE (chronic traumatic encephalopathy)</vt:lpstr>
      <vt:lpstr>Atrophien durch Schlaganfälle</vt:lpstr>
      <vt:lpstr>4 Arten von Neuroplastizität  (Grafman &amp; Litvan (1999), nach Romero, Manly und Grafman (2002))</vt:lpstr>
      <vt:lpstr>Methoden:  MRT, fMRT, MRS und fMRS - Was ist das?</vt:lpstr>
      <vt:lpstr>Funktionelle bildgebende Verfahren in neurologischen Fallstudien</vt:lpstr>
      <vt:lpstr>Fall GK – S. 357 - 359</vt:lpstr>
      <vt:lpstr>Fall GK – S. 357 - 359</vt:lpstr>
      <vt:lpstr>Fall JS – S. 359 - 361</vt:lpstr>
      <vt:lpstr>PowerPoint Presentation</vt:lpstr>
      <vt:lpstr>MRT HiFU</vt:lpstr>
      <vt:lpstr>Nächste Woche</vt:lpstr>
      <vt:lpstr>Literatur</vt:lpstr>
      <vt:lpstr>Abbildungen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Julius Welzel</cp:lastModifiedBy>
  <cp:revision>6</cp:revision>
  <dcterms:modified xsi:type="dcterms:W3CDTF">2022-04-19T09:24:22Z</dcterms:modified>
</cp:coreProperties>
</file>